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  <p:sldMasterId id="2147483694" r:id="rId2"/>
  </p:sldMasterIdLst>
  <p:notesMasterIdLst>
    <p:notesMasterId r:id="rId23"/>
  </p:notesMasterIdLst>
  <p:handoutMasterIdLst>
    <p:handoutMasterId r:id="rId24"/>
  </p:handoutMasterIdLst>
  <p:sldIdLst>
    <p:sldId id="296" r:id="rId3"/>
    <p:sldId id="301" r:id="rId4"/>
    <p:sldId id="316" r:id="rId5"/>
    <p:sldId id="294" r:id="rId6"/>
    <p:sldId id="320" r:id="rId7"/>
    <p:sldId id="303" r:id="rId8"/>
    <p:sldId id="305" r:id="rId9"/>
    <p:sldId id="298" r:id="rId10"/>
    <p:sldId id="317" r:id="rId11"/>
    <p:sldId id="300" r:id="rId12"/>
    <p:sldId id="308" r:id="rId13"/>
    <p:sldId id="309" r:id="rId14"/>
    <p:sldId id="312" r:id="rId15"/>
    <p:sldId id="318" r:id="rId16"/>
    <p:sldId id="304" r:id="rId17"/>
    <p:sldId id="315" r:id="rId18"/>
    <p:sldId id="306" r:id="rId19"/>
    <p:sldId id="314" r:id="rId20"/>
    <p:sldId id="302" r:id="rId21"/>
    <p:sldId id="319" r:id="rId22"/>
  </p:sldIdLst>
  <p:sldSz cx="9144000" cy="6858000" type="screen4x3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2C53"/>
    <a:srgbClr val="0E76FF"/>
    <a:srgbClr val="111037"/>
    <a:srgbClr val="FF9400"/>
    <a:srgbClr val="CDCDCD"/>
    <a:srgbClr val="000000"/>
    <a:srgbClr val="85C5E9"/>
    <a:srgbClr val="00FA04"/>
    <a:srgbClr val="7AB5D7"/>
    <a:srgbClr val="C33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78136" autoAdjust="0"/>
  </p:normalViewPr>
  <p:slideViewPr>
    <p:cSldViewPr snapToGrid="0" snapToObjects="1">
      <p:cViewPr varScale="1">
        <p:scale>
          <a:sx n="66" d="100"/>
          <a:sy n="66" d="100"/>
        </p:scale>
        <p:origin x="1157" y="5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 snapToGrid="0" snapToObjects="1">
      <p:cViewPr varScale="1">
        <p:scale>
          <a:sx n="86" d="100"/>
          <a:sy n="86" d="100"/>
        </p:scale>
        <p:origin x="3786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ACBCF3-AC37-D64F-9B07-3DDFC6574E04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DEC52F-3A1C-6849-B3AC-0B767B6B6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024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41AE18-F3E8-8F41-9578-79EF5686BABD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11E418-B8D7-0C47-868F-52221E643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933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geospatialrevolution.psu.edu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geomorphology.uconn.edu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s.uconn.edu/caterpillars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All quotes are from the Geospatial Revolution Project out of Penn </a:t>
            </a:r>
            <a:r>
              <a:rPr lang="en-US" dirty="0"/>
              <a:t>State University </a:t>
            </a:r>
            <a:r>
              <a:rPr lang="en-US" dirty="0">
                <a:hlinkClick r:id="rId3"/>
              </a:rPr>
              <a:t>http://geospatialrevolution.psu.edu</a:t>
            </a:r>
            <a:r>
              <a:rPr lang="en-US" dirty="0" smtClean="0">
                <a:hlinkClick r:id="rId3"/>
              </a:rPr>
              <a:t>/</a:t>
            </a: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1E418-B8D7-0C47-868F-52221E6435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776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1E418-B8D7-0C47-868F-52221E6435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3464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Models of natural features (mountains,</a:t>
            </a:r>
            <a:r>
              <a:rPr lang="en-US" baseline="0" dirty="0" smtClean="0"/>
              <a:t> rivers, terrain models) and anthropogenic, human built features (road networks, buildings, communication towers, dams). </a:t>
            </a:r>
          </a:p>
          <a:p>
            <a:pPr marL="171450" indent="-171450">
              <a:buFontTx/>
              <a:buChar char="-"/>
            </a:pP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smtClean="0"/>
              <a:t>Model image: teachjunkie.com </a:t>
            </a:r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1E418-B8D7-0C47-868F-52221E6435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819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AFAB7E-1815-461C-B842-CC3C3C3CE598}" type="slidenum">
              <a:rPr lang="x-none" smtClean="0">
                <a:solidFill>
                  <a:prstClr val="black"/>
                </a:solidFill>
              </a:rPr>
              <a:pPr/>
              <a:t>5</a:t>
            </a:fld>
            <a:endParaRPr lang="x-non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7336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Sensors (like our eyes) mounted on satellites, aircrafts,</a:t>
            </a:r>
            <a:r>
              <a:rPr lang="en-US" baseline="0" dirty="0" smtClean="0"/>
              <a:t> even drones, </a:t>
            </a:r>
            <a:r>
              <a:rPr lang="en-US" dirty="0" smtClean="0"/>
              <a:t>collect information</a:t>
            </a:r>
            <a:r>
              <a:rPr lang="en-US" baseline="0" dirty="0" smtClean="0"/>
              <a:t> about our world. 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High resolution imagery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3D representations of the earth’s surface</a:t>
            </a:r>
          </a:p>
          <a:p>
            <a:pPr marL="171450" indent="-171450">
              <a:buFontTx/>
              <a:buChar char="-"/>
            </a:pP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smtClean="0"/>
              <a:t>Images: NASA (top), USGS (bottom left and right)</a:t>
            </a:r>
          </a:p>
          <a:p>
            <a:pPr marL="171450" indent="-171450">
              <a:buFontTx/>
              <a:buChar char="-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1E418-B8D7-0C47-868F-52221E6435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7140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Will </a:t>
            </a:r>
            <a:r>
              <a:rPr lang="en-US" dirty="0" err="1" smtClean="0"/>
              <a:t>Ouimet</a:t>
            </a:r>
            <a:r>
              <a:rPr lang="en-US" dirty="0" smtClean="0"/>
              <a:t>, Assistant</a:t>
            </a:r>
            <a:r>
              <a:rPr lang="en-US" baseline="0" dirty="0" smtClean="0"/>
              <a:t> Professor, Dept of Geography, UConn</a:t>
            </a:r>
          </a:p>
          <a:p>
            <a:r>
              <a:rPr lang="en-US" baseline="0" dirty="0" smtClean="0"/>
              <a:t>Using Lidar to search for clues about southern new England’s historical landscape</a:t>
            </a:r>
          </a:p>
          <a:p>
            <a:r>
              <a:rPr lang="en-US" baseline="0" dirty="0" smtClean="0"/>
              <a:t>Identifying cultural landscape features including stone walls and charcoal mounds remains to better understand the human impact on the landscape’s history and development pattern.</a:t>
            </a:r>
          </a:p>
          <a:p>
            <a:endParaRPr lang="en-US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Link: </a:t>
            </a:r>
            <a:r>
              <a:rPr lang="en-US" dirty="0" smtClean="0">
                <a:solidFill>
                  <a:schemeClr val="bg1"/>
                </a:solidFill>
                <a:hlinkClick r:id="rId3"/>
              </a:rPr>
              <a:t>http://geomorphology.uconn.edu/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1E418-B8D7-0C47-868F-52221E6435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3654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Comparison of high resolution aerial imagery – summer,</a:t>
            </a:r>
            <a:r>
              <a:rPr lang="en-US" baseline="0" dirty="0" smtClean="0"/>
              <a:t> leaf on – same time of year, two years apart. Can visualize the tree damage from gypsy moth caterpillars using remote sensing imagery.</a:t>
            </a:r>
          </a:p>
          <a:p>
            <a:endParaRPr lang="en-US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Link: 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hlinkClick r:id="rId3"/>
              </a:rPr>
              <a:t>http://s.uconn.edu/caterpillars</a:t>
            </a:r>
            <a:endParaRPr lang="en-US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1E418-B8D7-0C47-868F-52221E6435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3717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1E418-B8D7-0C47-868F-52221E6435E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4892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Source Unknown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1E418-B8D7-0C47-868F-52221E6435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4709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Photo: UConn CLEAR</a:t>
            </a:r>
          </a:p>
          <a:p>
            <a:r>
              <a:rPr lang="en-US" dirty="0" smtClean="0"/>
              <a:t>Animation: </a:t>
            </a:r>
            <a:r>
              <a:rPr lang="en-US" dirty="0" err="1" smtClean="0"/>
              <a:t>wikipedia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1E418-B8D7-0C47-868F-52221E6435E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7430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Images</a:t>
            </a:r>
            <a:r>
              <a:rPr lang="en-US" baseline="0" dirty="0" smtClean="0"/>
              <a:t> (top): UConn CLEAR</a:t>
            </a:r>
          </a:p>
          <a:p>
            <a:r>
              <a:rPr lang="en-US" baseline="0" dirty="0" smtClean="0"/>
              <a:t>Image (bottom): </a:t>
            </a:r>
            <a:r>
              <a:rPr lang="en-US" baseline="0" dirty="0" err="1" smtClean="0"/>
              <a:t>Sygic</a:t>
            </a:r>
            <a:r>
              <a:rPr lang="en-US" baseline="0" dirty="0" smtClean="0"/>
              <a:t> – Family Locator App http://www.sygic.com/family-locator/features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1E418-B8D7-0C47-868F-52221E6435E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5229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Power of maps is in the amount of information they</a:t>
            </a:r>
            <a:r>
              <a:rPr lang="en-US" baseline="0" dirty="0" smtClean="0"/>
              <a:t> are able to convey. In a GIS, data layers are drawing on top of each other in a common coordinate system. By doing this, we can start to understand spatial relationships – how one thing relates to another. Trends emerge and knowledge is gained. We can also use this information as input into data models to predict future conditions.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1E418-B8D7-0C47-868F-52221E6435E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4838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cteco.uconn.edu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1E418-B8D7-0C47-868F-52221E6435E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5668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1E418-B8D7-0C47-868F-52221E6435E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6210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Photos: UConn CLEAR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1E418-B8D7-0C47-868F-52221E6435E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5214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Images:</a:t>
            </a:r>
            <a:r>
              <a:rPr lang="en-US" baseline="0" dirty="0" smtClean="0"/>
              <a:t> UConn CLEAR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1E418-B8D7-0C47-868F-52221E6435E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5730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UConn CLEAR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1E418-B8D7-0C47-868F-52221E6435E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14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1765300"/>
            <a:ext cx="9064752" cy="33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1610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504" y="679849"/>
            <a:ext cx="8400604" cy="894952"/>
          </a:xfrm>
          <a:prstGeom prst="rect">
            <a:avLst/>
          </a:prstGeom>
        </p:spPr>
        <p:txBody>
          <a:bodyPr lIns="64255" tIns="32126" rIns="64255" bIns="32126"/>
          <a:lstStyle>
            <a:lvl1pPr>
              <a:defRPr sz="4000">
                <a:latin typeface="Franklin Gothic Medium" charset="0"/>
                <a:ea typeface="Franklin Gothic Medium" charset="0"/>
                <a:cs typeface="Franklin Gothic Medium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34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>
            <a:spLocks noChangeArrowheads="1"/>
          </p:cNvSpPr>
          <p:nvPr userDrawn="1"/>
        </p:nvSpPr>
        <p:spPr bwMode="auto">
          <a:xfrm>
            <a:off x="2464416" y="419697"/>
            <a:ext cx="129817" cy="711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281" tIns="32140" rIns="64281" bIns="32140">
            <a:spAutoFit/>
          </a:bodyPr>
          <a:lstStyle>
            <a:lvl1pPr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3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853921"/>
          </a:xfrm>
        </p:spPr>
        <p:txBody>
          <a:bodyPr anchor="b">
            <a:normAutofit/>
          </a:bodyPr>
          <a:lstStyle>
            <a:lvl1pPr algn="ctr">
              <a:defRPr sz="4400" b="1"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7245" y="2223064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385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2600">
                <a:solidFill>
                  <a:schemeClr val="tx2"/>
                </a:solidFill>
              </a:defRPr>
            </a:lvl1pPr>
            <a:lvl2pPr marL="685800" indent="-228600">
              <a:buSzPct val="80000"/>
              <a:buFont typeface="Wingdings" panose="05000000000000000000" pitchFamily="2" charset="2"/>
              <a:buChar char="Ø"/>
              <a:defRPr>
                <a:solidFill>
                  <a:schemeClr val="tx2"/>
                </a:solidFill>
              </a:defRPr>
            </a:lvl2pPr>
            <a:lvl3pPr marL="1143000" indent="-228600">
              <a:buSzPct val="80000"/>
              <a:buFont typeface="Courier New" panose="02070309020205020404" pitchFamily="49" charset="0"/>
              <a:buChar char="o"/>
              <a:defRPr sz="2200">
                <a:solidFill>
                  <a:schemeClr val="tx2"/>
                </a:solidFill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914400"/>
            <a:fld id="{21B0AE69-EC20-A441-8A2C-82937E6048D7}" type="datetimeFigureOut">
              <a:rPr lang="en-US" sz="1800" smtClean="0">
                <a:solidFill>
                  <a:srgbClr val="44546A"/>
                </a:solidFill>
              </a:rPr>
              <a:pPr defTabSz="914400"/>
              <a:t>8/2/2018</a:t>
            </a:fld>
            <a:endParaRPr lang="en-US" sz="1800" dirty="0">
              <a:solidFill>
                <a:srgbClr val="44546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914400"/>
            <a:endParaRPr lang="en-US" sz="1800">
              <a:solidFill>
                <a:srgbClr val="44546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914400"/>
            <a:fld id="{F0B3C42A-8389-E643-BED3-C2D21654D5DF}" type="slidenum">
              <a:rPr lang="en-US" sz="1800" smtClean="0">
                <a:solidFill>
                  <a:srgbClr val="44546A"/>
                </a:solidFill>
              </a:rPr>
              <a:pPr defTabSz="914400"/>
              <a:t>‹#›</a:t>
            </a:fld>
            <a:endParaRPr lang="en-US" sz="1800">
              <a:solidFill>
                <a:srgbClr val="44546A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28650" y="1162843"/>
            <a:ext cx="7886700" cy="1325563"/>
          </a:xfrm>
        </p:spPr>
        <p:txBody>
          <a:bodyPr>
            <a:normAutofit/>
          </a:bodyPr>
          <a:lstStyle>
            <a:lvl1pPr>
              <a:defRPr sz="4400" b="1">
                <a:solidFill>
                  <a:srgbClr val="00206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268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 b="1"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914400"/>
            <a:fld id="{21B0AE69-EC20-A441-8A2C-82937E6048D7}" type="datetimeFigureOut">
              <a:rPr lang="en-US" sz="1800" smtClean="0">
                <a:solidFill>
                  <a:srgbClr val="44546A"/>
                </a:solidFill>
              </a:rPr>
              <a:pPr defTabSz="914400"/>
              <a:t>8/2/2018</a:t>
            </a:fld>
            <a:endParaRPr lang="en-US" sz="1800" dirty="0">
              <a:solidFill>
                <a:srgbClr val="44546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914400"/>
            <a:endParaRPr lang="en-US" sz="1800">
              <a:solidFill>
                <a:srgbClr val="44546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914400"/>
            <a:fld id="{F0B3C42A-8389-E643-BED3-C2D21654D5DF}" type="slidenum">
              <a:rPr lang="en-US" sz="1800" smtClean="0">
                <a:solidFill>
                  <a:srgbClr val="44546A"/>
                </a:solidFill>
              </a:rPr>
              <a:pPr defTabSz="914400"/>
              <a:t>‹#›</a:t>
            </a:fld>
            <a:endParaRPr lang="en-US" sz="180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693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>
                <a:solidFill>
                  <a:srgbClr val="00206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2592279"/>
            <a:ext cx="3886200" cy="3584683"/>
          </a:xfrm>
        </p:spPr>
        <p:txBody>
          <a:bodyPr/>
          <a:lstStyle>
            <a:lvl1pPr>
              <a:defRPr sz="2600">
                <a:solidFill>
                  <a:schemeClr val="tx2"/>
                </a:solidFill>
              </a:defRPr>
            </a:lvl1pPr>
            <a:lvl2pPr marL="685800" indent="-228600">
              <a:buSzPct val="80000"/>
              <a:buFont typeface="Wingdings" panose="05000000000000000000" pitchFamily="2" charset="2"/>
              <a:buChar char="Ø"/>
              <a:defRPr>
                <a:solidFill>
                  <a:schemeClr val="tx2"/>
                </a:solidFill>
              </a:defRPr>
            </a:lvl2pPr>
            <a:lvl3pPr marL="1143000" indent="-228600">
              <a:buSzPct val="80000"/>
              <a:buFont typeface="Courier New" panose="02070309020205020404" pitchFamily="49" charset="0"/>
              <a:buChar char="o"/>
              <a:defRPr sz="2200">
                <a:solidFill>
                  <a:schemeClr val="tx2"/>
                </a:solidFill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2592279"/>
            <a:ext cx="3886200" cy="3584684"/>
          </a:xfrm>
        </p:spPr>
        <p:txBody>
          <a:bodyPr/>
          <a:lstStyle>
            <a:lvl1pPr>
              <a:defRPr sz="2600">
                <a:solidFill>
                  <a:schemeClr val="tx2"/>
                </a:solidFill>
              </a:defRPr>
            </a:lvl1pPr>
            <a:lvl2pPr marL="685800" indent="-228600">
              <a:buSzPct val="80000"/>
              <a:buFont typeface="Wingdings" panose="05000000000000000000" pitchFamily="2" charset="2"/>
              <a:buChar char="Ø"/>
              <a:defRPr>
                <a:solidFill>
                  <a:schemeClr val="tx2"/>
                </a:solidFill>
              </a:defRPr>
            </a:lvl2pPr>
            <a:lvl3pPr marL="1143000" indent="-228600">
              <a:buSzPct val="80000"/>
              <a:buFont typeface="Courier New" panose="02070309020205020404" pitchFamily="49" charset="0"/>
              <a:buChar char="o"/>
              <a:defRPr sz="2200">
                <a:solidFill>
                  <a:schemeClr val="tx2"/>
                </a:solidFill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914400"/>
            <a:fld id="{21B0AE69-EC20-A441-8A2C-82937E6048D7}" type="datetimeFigureOut">
              <a:rPr lang="en-US" sz="1800" smtClean="0">
                <a:solidFill>
                  <a:srgbClr val="44546A"/>
                </a:solidFill>
              </a:rPr>
              <a:pPr defTabSz="914400"/>
              <a:t>8/2/2018</a:t>
            </a:fld>
            <a:endParaRPr lang="en-US" sz="1800" dirty="0">
              <a:solidFill>
                <a:srgbClr val="44546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914400"/>
            <a:endParaRPr lang="en-US" sz="1800">
              <a:solidFill>
                <a:srgbClr val="44546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914400"/>
            <a:fld id="{F0B3C42A-8389-E643-BED3-C2D21654D5DF}" type="slidenum">
              <a:rPr lang="en-US" sz="1800" smtClean="0">
                <a:solidFill>
                  <a:srgbClr val="44546A"/>
                </a:solidFill>
              </a:rPr>
              <a:pPr defTabSz="914400"/>
              <a:t>‹#›</a:t>
            </a:fld>
            <a:endParaRPr lang="en-US" sz="180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576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003179"/>
            <a:ext cx="7886700" cy="758534"/>
          </a:xfrm>
        </p:spPr>
        <p:txBody>
          <a:bodyPr>
            <a:normAutofit/>
          </a:bodyPr>
          <a:lstStyle>
            <a:lvl1pPr>
              <a:defRPr sz="4400" b="1">
                <a:solidFill>
                  <a:srgbClr val="00206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761713"/>
            <a:ext cx="3868340" cy="814386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2576099"/>
            <a:ext cx="3868340" cy="3684588"/>
          </a:xfrm>
        </p:spPr>
        <p:txBody>
          <a:bodyPr/>
          <a:lstStyle>
            <a:lvl1pPr>
              <a:defRPr sz="2600">
                <a:solidFill>
                  <a:schemeClr val="tx2"/>
                </a:solidFill>
              </a:defRPr>
            </a:lvl1pPr>
            <a:lvl2pPr marL="685800" indent="-228600">
              <a:buSzPct val="80000"/>
              <a:buFont typeface="Wingdings" panose="05000000000000000000" pitchFamily="2" charset="2"/>
              <a:buChar char="Ø"/>
              <a:defRPr>
                <a:solidFill>
                  <a:schemeClr val="tx2"/>
                </a:solidFill>
              </a:defRPr>
            </a:lvl2pPr>
            <a:lvl3pPr marL="1143000" indent="-228600">
              <a:buSzPct val="80000"/>
              <a:buFont typeface="Courier New" panose="02070309020205020404" pitchFamily="49" charset="0"/>
              <a:buChar char="o"/>
              <a:defRPr sz="2200">
                <a:solidFill>
                  <a:schemeClr val="tx2"/>
                </a:solidFill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761713"/>
            <a:ext cx="3887391" cy="814386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2576099"/>
            <a:ext cx="3887391" cy="3684588"/>
          </a:xfrm>
        </p:spPr>
        <p:txBody>
          <a:bodyPr/>
          <a:lstStyle>
            <a:lvl1pPr>
              <a:defRPr sz="2600">
                <a:solidFill>
                  <a:schemeClr val="tx2"/>
                </a:solidFill>
              </a:defRPr>
            </a:lvl1pPr>
            <a:lvl2pPr marL="685800" indent="-228600">
              <a:buSzPct val="80000"/>
              <a:buFont typeface="Wingdings" panose="05000000000000000000" pitchFamily="2" charset="2"/>
              <a:buChar char="Ø"/>
              <a:defRPr>
                <a:solidFill>
                  <a:schemeClr val="tx2"/>
                </a:solidFill>
              </a:defRPr>
            </a:lvl2pPr>
            <a:lvl3pPr marL="1257300" indent="-342900">
              <a:buSzPct val="80000"/>
              <a:buFont typeface="Courier New" panose="02070309020205020404" pitchFamily="49" charset="0"/>
              <a:buChar char="o"/>
              <a:defRPr>
                <a:solidFill>
                  <a:schemeClr val="tx2"/>
                </a:solidFill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914400"/>
            <a:fld id="{21B0AE69-EC20-A441-8A2C-82937E6048D7}" type="datetimeFigureOut">
              <a:rPr lang="en-US" sz="1800" smtClean="0">
                <a:solidFill>
                  <a:srgbClr val="44546A"/>
                </a:solidFill>
              </a:rPr>
              <a:pPr defTabSz="914400"/>
              <a:t>8/2/2018</a:t>
            </a:fld>
            <a:endParaRPr lang="en-US" sz="1800" dirty="0">
              <a:solidFill>
                <a:srgbClr val="44546A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914400"/>
            <a:endParaRPr lang="en-US" sz="1800">
              <a:solidFill>
                <a:srgbClr val="44546A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914400"/>
            <a:fld id="{F0B3C42A-8389-E643-BED3-C2D21654D5DF}" type="slidenum">
              <a:rPr lang="en-US" sz="1800" smtClean="0">
                <a:solidFill>
                  <a:srgbClr val="44546A"/>
                </a:solidFill>
              </a:rPr>
              <a:pPr defTabSz="914400"/>
              <a:t>‹#›</a:t>
            </a:fld>
            <a:endParaRPr lang="en-US" sz="180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8938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 b="1">
                <a:solidFill>
                  <a:srgbClr val="00206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914400"/>
            <a:fld id="{21B0AE69-EC20-A441-8A2C-82937E6048D7}" type="datetimeFigureOut">
              <a:rPr lang="en-US" sz="1800" smtClean="0">
                <a:solidFill>
                  <a:srgbClr val="44546A"/>
                </a:solidFill>
              </a:rPr>
              <a:pPr defTabSz="914400"/>
              <a:t>8/2/2018</a:t>
            </a:fld>
            <a:endParaRPr lang="en-US" sz="1800" dirty="0">
              <a:solidFill>
                <a:srgbClr val="44546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914400"/>
            <a:endParaRPr lang="en-US" sz="1800">
              <a:solidFill>
                <a:srgbClr val="44546A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914400"/>
            <a:fld id="{F0B3C42A-8389-E643-BED3-C2D21654D5DF}" type="slidenum">
              <a:rPr lang="en-US" sz="1800" smtClean="0">
                <a:solidFill>
                  <a:srgbClr val="44546A"/>
                </a:solidFill>
              </a:rPr>
              <a:pPr defTabSz="914400"/>
              <a:t>‹#›</a:t>
            </a:fld>
            <a:endParaRPr lang="en-US" sz="180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167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914400"/>
            <a:fld id="{21B0AE69-EC20-A441-8A2C-82937E6048D7}" type="datetimeFigureOut">
              <a:rPr lang="en-US" sz="1800" smtClean="0">
                <a:solidFill>
                  <a:srgbClr val="44546A"/>
                </a:solidFill>
              </a:rPr>
              <a:pPr defTabSz="914400"/>
              <a:t>8/2/2018</a:t>
            </a:fld>
            <a:endParaRPr lang="en-US" sz="1800">
              <a:solidFill>
                <a:srgbClr val="44546A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914400"/>
            <a:endParaRPr lang="en-US" sz="1800">
              <a:solidFill>
                <a:srgbClr val="44546A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914400"/>
            <a:fld id="{F0B3C42A-8389-E643-BED3-C2D21654D5DF}" type="slidenum">
              <a:rPr lang="en-US" sz="1800" smtClean="0">
                <a:solidFill>
                  <a:srgbClr val="44546A"/>
                </a:solidFill>
              </a:rPr>
              <a:pPr defTabSz="914400"/>
              <a:t>‹#›</a:t>
            </a:fld>
            <a:endParaRPr lang="en-US" sz="180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0154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040694"/>
            <a:ext cx="2949178" cy="1069974"/>
          </a:xfrm>
        </p:spPr>
        <p:txBody>
          <a:bodyPr anchor="b"/>
          <a:lstStyle>
            <a:lvl1pPr>
              <a:defRPr sz="3200" b="1"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1040694"/>
            <a:ext cx="4629150" cy="4873625"/>
          </a:xfrm>
        </p:spPr>
        <p:txBody>
          <a:bodyPr/>
          <a:lstStyle>
            <a:lvl1pPr>
              <a:defRPr sz="2600">
                <a:solidFill>
                  <a:schemeClr val="tx2"/>
                </a:solidFill>
              </a:defRPr>
            </a:lvl1pPr>
            <a:lvl2pPr marL="685800" indent="-228600">
              <a:buSzPct val="80000"/>
              <a:buFont typeface="Wingdings" panose="05000000000000000000" pitchFamily="2" charset="2"/>
              <a:buChar char="Ø"/>
              <a:defRPr sz="2400">
                <a:solidFill>
                  <a:schemeClr val="tx2"/>
                </a:solidFill>
              </a:defRPr>
            </a:lvl2pPr>
            <a:lvl3pPr marL="1143000" indent="-228600">
              <a:buSzPct val="80000"/>
              <a:buFont typeface="Courier New" panose="02070309020205020404" pitchFamily="49" charset="0"/>
              <a:buChar char="o"/>
              <a:defRPr sz="2200">
                <a:solidFill>
                  <a:schemeClr val="tx2"/>
                </a:solidFill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</a:defRPr>
            </a:lvl4pPr>
            <a:lvl5pPr>
              <a:defRPr sz="20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110668"/>
            <a:ext cx="2949178" cy="381158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21B0AE69-EC20-A441-8A2C-82937E6048D7}" type="datetimeFigureOut">
              <a:rPr lang="en-US" sz="1800" smtClean="0">
                <a:solidFill>
                  <a:prstClr val="black"/>
                </a:solidFill>
              </a:rPr>
              <a:pPr defTabSz="914400"/>
              <a:t>8/2/2018</a:t>
            </a:fld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pPr defTabSz="914400"/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F0B3C42A-8389-E643-BED3-C2D21654D5DF}" type="slidenum">
              <a:rPr lang="en-US" sz="1800" smtClean="0">
                <a:solidFill>
                  <a:prstClr val="black"/>
                </a:solidFill>
              </a:rPr>
              <a:pPr defTabSz="914400"/>
              <a:t>‹#›</a:t>
            </a:fld>
            <a:endParaRPr 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1348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040694"/>
            <a:ext cx="2949178" cy="1069974"/>
          </a:xfrm>
        </p:spPr>
        <p:txBody>
          <a:bodyPr anchor="b"/>
          <a:lstStyle>
            <a:lvl1pPr>
              <a:defRPr sz="3200" b="1"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040694"/>
            <a:ext cx="4629150" cy="4873625"/>
          </a:xfrm>
        </p:spPr>
        <p:txBody>
          <a:bodyPr anchor="t"/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110668"/>
            <a:ext cx="2949178" cy="381158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914400"/>
            <a:fld id="{21B0AE69-EC20-A441-8A2C-82937E6048D7}" type="datetimeFigureOut">
              <a:rPr lang="en-US" sz="1800" smtClean="0">
                <a:solidFill>
                  <a:srgbClr val="44546A"/>
                </a:solidFill>
              </a:rPr>
              <a:pPr defTabSz="914400"/>
              <a:t>8/2/2018</a:t>
            </a:fld>
            <a:endParaRPr lang="en-US" sz="1800">
              <a:solidFill>
                <a:srgbClr val="44546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914400"/>
            <a:endParaRPr lang="en-US" sz="1800">
              <a:solidFill>
                <a:srgbClr val="44546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914400"/>
            <a:fld id="{F0B3C42A-8389-E643-BED3-C2D21654D5DF}" type="slidenum">
              <a:rPr lang="en-US" sz="1800" smtClean="0">
                <a:solidFill>
                  <a:srgbClr val="44546A"/>
                </a:solidFill>
              </a:rPr>
              <a:pPr defTabSz="914400"/>
              <a:t>‹#›</a:t>
            </a:fld>
            <a:endParaRPr lang="en-US" sz="180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087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 b="1">
                <a:solidFill>
                  <a:srgbClr val="00206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>
            <a:lvl1pPr>
              <a:defRPr sz="2600">
                <a:solidFill>
                  <a:schemeClr val="tx2"/>
                </a:solidFill>
              </a:defRPr>
            </a:lvl1pPr>
            <a:lvl2pPr marL="685800" indent="-228600">
              <a:buSzPct val="80000"/>
              <a:buFont typeface="Wingdings" panose="05000000000000000000" pitchFamily="2" charset="2"/>
              <a:buChar char="Ø"/>
              <a:defRPr>
                <a:solidFill>
                  <a:schemeClr val="tx2"/>
                </a:solidFill>
              </a:defRPr>
            </a:lvl2pPr>
            <a:lvl3pPr marL="1143000" indent="-228600">
              <a:buSzPct val="80000"/>
              <a:buFont typeface="Courier New" panose="02070309020205020404" pitchFamily="49" charset="0"/>
              <a:buChar char="o"/>
              <a:defRPr sz="2200">
                <a:solidFill>
                  <a:schemeClr val="tx2"/>
                </a:solidFill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914400"/>
            <a:fld id="{21B0AE69-EC20-A441-8A2C-82937E6048D7}" type="datetimeFigureOut">
              <a:rPr lang="en-US" sz="1800" smtClean="0">
                <a:solidFill>
                  <a:srgbClr val="44546A"/>
                </a:solidFill>
              </a:rPr>
              <a:pPr defTabSz="914400"/>
              <a:t>8/2/2018</a:t>
            </a:fld>
            <a:endParaRPr lang="en-US" sz="1800">
              <a:solidFill>
                <a:srgbClr val="44546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914400"/>
            <a:endParaRPr lang="en-US" sz="1800">
              <a:solidFill>
                <a:srgbClr val="44546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914400"/>
            <a:fld id="{F0B3C42A-8389-E643-BED3-C2D21654D5DF}" type="slidenum">
              <a:rPr lang="en-US" sz="1800" smtClean="0">
                <a:solidFill>
                  <a:srgbClr val="44546A"/>
                </a:solidFill>
              </a:rPr>
              <a:pPr defTabSz="914400"/>
              <a:t>‹#›</a:t>
            </a:fld>
            <a:endParaRPr lang="en-US" sz="180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6990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1065319"/>
            <a:ext cx="1971675" cy="5111643"/>
          </a:xfrm>
        </p:spPr>
        <p:txBody>
          <a:bodyPr vert="eaVert">
            <a:normAutofit/>
          </a:bodyPr>
          <a:lstStyle>
            <a:lvl1pPr>
              <a:defRPr sz="4400" b="1">
                <a:solidFill>
                  <a:srgbClr val="00206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1065319"/>
            <a:ext cx="5800725" cy="5111644"/>
          </a:xfrm>
        </p:spPr>
        <p:txBody>
          <a:bodyPr vert="eaVert"/>
          <a:lstStyle>
            <a:lvl1pPr>
              <a:defRPr sz="2600">
                <a:solidFill>
                  <a:schemeClr val="tx2"/>
                </a:solidFill>
              </a:defRPr>
            </a:lvl1pPr>
            <a:lvl2pPr marL="685800" indent="-228600">
              <a:buSzPct val="80000"/>
              <a:buFont typeface="Wingdings" panose="05000000000000000000" pitchFamily="2" charset="2"/>
              <a:buChar char="Ø"/>
              <a:defRPr>
                <a:solidFill>
                  <a:schemeClr val="tx2"/>
                </a:solidFill>
              </a:defRPr>
            </a:lvl2pPr>
            <a:lvl3pPr marL="1143000" indent="-228600">
              <a:buSzPct val="80000"/>
              <a:buFont typeface="Courier New" panose="02070309020205020404" pitchFamily="49" charset="0"/>
              <a:buChar char="o"/>
              <a:defRPr sz="2200">
                <a:solidFill>
                  <a:schemeClr val="tx2"/>
                </a:solidFill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914400"/>
            <a:fld id="{21B0AE69-EC20-A441-8A2C-82937E6048D7}" type="datetimeFigureOut">
              <a:rPr lang="en-US" sz="1800" smtClean="0">
                <a:solidFill>
                  <a:srgbClr val="44546A"/>
                </a:solidFill>
              </a:rPr>
              <a:pPr defTabSz="914400"/>
              <a:t>8/2/2018</a:t>
            </a:fld>
            <a:endParaRPr lang="en-US" sz="1800">
              <a:solidFill>
                <a:srgbClr val="44546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914400"/>
            <a:endParaRPr lang="en-US" sz="1800">
              <a:solidFill>
                <a:srgbClr val="44546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914400"/>
            <a:fld id="{F0B3C42A-8389-E643-BED3-C2D21654D5DF}" type="slidenum">
              <a:rPr lang="en-US" sz="1800" smtClean="0">
                <a:solidFill>
                  <a:srgbClr val="44546A"/>
                </a:solidFill>
              </a:rPr>
              <a:pPr defTabSz="914400"/>
              <a:t>‹#›</a:t>
            </a:fld>
            <a:endParaRPr lang="en-US" sz="180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9888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/>
          </p:cNvSpPr>
          <p:nvPr userDrawn="1"/>
        </p:nvSpPr>
        <p:spPr bwMode="auto">
          <a:xfrm>
            <a:off x="0" y="0"/>
            <a:ext cx="9144000" cy="558800"/>
          </a:xfrm>
          <a:prstGeom prst="rect">
            <a:avLst/>
          </a:prstGeom>
          <a:solidFill>
            <a:srgbClr val="111037"/>
          </a:solidFill>
          <a:ln>
            <a:noFill/>
          </a:ln>
          <a:extLst/>
        </p:spPr>
        <p:txBody>
          <a:bodyPr lIns="0" tIns="0" rIns="0" bIns="0"/>
          <a:lstStyle/>
          <a:p>
            <a:endParaRPr lang="en-US" b="0" i="0" dirty="0">
              <a:latin typeface="Franklin Gothic Medium Regular" charset="0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52" y="91440"/>
            <a:ext cx="2486108" cy="7315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579" y="44665"/>
            <a:ext cx="825069" cy="82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81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9" r:id="rId2"/>
    <p:sldLayoutId id="2147483693" r:id="rId3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rgbClr val="082C53"/>
          </a:solidFill>
          <a:latin typeface="+mj-lt"/>
          <a:ea typeface="+mj-ea"/>
          <a:cs typeface="+mj-cs"/>
          <a:sym typeface="Franklin Gothic Demi Cond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rgbClr val="082C53"/>
          </a:solidFill>
          <a:latin typeface="Franklin Gothic Demi Cond" charset="0"/>
          <a:ea typeface="ヒラギノ角ゴ ProN W6" charset="0"/>
          <a:cs typeface="ヒラギノ角ゴ ProN W6" charset="0"/>
          <a:sym typeface="Franklin Gothic Demi Cond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rgbClr val="082C53"/>
          </a:solidFill>
          <a:latin typeface="Franklin Gothic Demi Cond" charset="0"/>
          <a:ea typeface="ヒラギノ角ゴ ProN W6" charset="0"/>
          <a:cs typeface="ヒラギノ角ゴ ProN W6" charset="0"/>
          <a:sym typeface="Franklin Gothic Demi Cond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rgbClr val="082C53"/>
          </a:solidFill>
          <a:latin typeface="Franklin Gothic Demi Cond" charset="0"/>
          <a:ea typeface="ヒラギノ角ゴ ProN W6" charset="0"/>
          <a:cs typeface="ヒラギノ角ゴ ProN W6" charset="0"/>
          <a:sym typeface="Franklin Gothic Demi Cond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rgbClr val="082C53"/>
          </a:solidFill>
          <a:latin typeface="Franklin Gothic Demi Cond" charset="0"/>
          <a:ea typeface="ヒラギノ角ゴ ProN W6" charset="0"/>
          <a:cs typeface="ヒラギノ角ゴ ProN W6" charset="0"/>
          <a:sym typeface="Franklin Gothic Demi Cond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5900">
          <a:solidFill>
            <a:srgbClr val="082C53"/>
          </a:solidFill>
          <a:latin typeface="Franklin Gothic Demi Cond" charset="0"/>
          <a:ea typeface="ヒラギノ角ゴ ProN W6" charset="0"/>
          <a:cs typeface="ヒラギノ角ゴ ProN W6" charset="0"/>
          <a:sym typeface="Franklin Gothic Demi Cond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5900">
          <a:solidFill>
            <a:srgbClr val="082C53"/>
          </a:solidFill>
          <a:latin typeface="Franklin Gothic Demi Cond" charset="0"/>
          <a:ea typeface="ヒラギノ角ゴ ProN W6" charset="0"/>
          <a:cs typeface="ヒラギノ角ゴ ProN W6" charset="0"/>
          <a:sym typeface="Franklin Gothic Demi Cond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5900">
          <a:solidFill>
            <a:srgbClr val="082C53"/>
          </a:solidFill>
          <a:latin typeface="Franklin Gothic Demi Cond" charset="0"/>
          <a:ea typeface="ヒラギノ角ゴ ProN W6" charset="0"/>
          <a:cs typeface="ヒラギノ角ゴ ProN W6" charset="0"/>
          <a:sym typeface="Franklin Gothic Demi Cond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5900">
          <a:solidFill>
            <a:srgbClr val="082C53"/>
          </a:solidFill>
          <a:latin typeface="Franklin Gothic Demi Cond" charset="0"/>
          <a:ea typeface="ヒラギノ角ゴ ProN W6" charset="0"/>
          <a:cs typeface="ヒラギノ角ゴ ProN W6" charset="0"/>
          <a:sym typeface="Franklin Gothic Demi Cond" charset="0"/>
        </a:defRPr>
      </a:lvl9pPr>
    </p:titleStyle>
    <p:bodyStyle>
      <a:lvl1pPr marL="241093" indent="-241093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522368" indent="-200911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803643" indent="-160729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125101" indent="-160729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446558" indent="-160729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7644" y="1162843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662083"/>
            <a:ext cx="7886700" cy="3514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52" y="91440"/>
            <a:ext cx="2486108" cy="7315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579" y="44665"/>
            <a:ext cx="825069" cy="82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102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Wingdings" panose="05000000000000000000" pitchFamily="2" charset="2"/>
        <a:buChar char="Ø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Courier New" panose="02070309020205020404" pitchFamily="49" charset="0"/>
        <a:buChar char="o"/>
        <a:defRPr sz="2200" kern="1200">
          <a:solidFill>
            <a:schemeClr val="tx2"/>
          </a:solidFill>
          <a:latin typeface="+mn-lt"/>
          <a:ea typeface="+mn-ea"/>
          <a:cs typeface="+mn-cs"/>
        </a:defRPr>
      </a:lvl3pPr>
      <a:lvl4pPr marL="1714500" indent="-3429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3" Type="http://schemas.openxmlformats.org/officeDocument/2006/relationships/image" Target="../media/image12.png"/><Relationship Id="rId7" Type="http://schemas.microsoft.com/office/2007/relationships/hdphoto" Target="../media/hdphoto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geomorphology.uconn.edu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s.uconn.edu/caterpillar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wmf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11" Type="http://schemas.openxmlformats.org/officeDocument/2006/relationships/image" Target="../media/image34.PNG"/><Relationship Id="rId5" Type="http://schemas.openxmlformats.org/officeDocument/2006/relationships/image" Target="../media/image28.jpg"/><Relationship Id="rId10" Type="http://schemas.openxmlformats.org/officeDocument/2006/relationships/image" Target="../media/image33.png"/><Relationship Id="rId4" Type="http://schemas.openxmlformats.org/officeDocument/2006/relationships/image" Target="../media/image27.jpeg"/><Relationship Id="rId9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7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46.png"/><Relationship Id="rId4" Type="http://schemas.openxmlformats.org/officeDocument/2006/relationships/image" Target="../media/image41.png"/><Relationship Id="rId9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31659"/>
            <a:ext cx="9144000" cy="7129294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0" y="4003645"/>
            <a:ext cx="7305667" cy="1606151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+mj-lt"/>
                <a:ea typeface="+mj-ea"/>
                <a:cs typeface="+mj-cs"/>
                <a:sym typeface="Franklin Gothic Demi Cond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5pPr>
            <a:lvl6pPr marL="321457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6pPr>
            <a:lvl7pPr marL="642915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7pPr>
            <a:lvl8pPr marL="964372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8pPr>
            <a:lvl9pPr marL="1285829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9pPr>
          </a:lstStyle>
          <a:p>
            <a:pPr defTabSz="914400"/>
            <a:r>
              <a:rPr lang="en-US" sz="4400" i="1" kern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“The </a:t>
            </a:r>
            <a:r>
              <a:rPr lang="en-US" sz="4400" i="1" kern="0" dirty="0" smtClean="0">
                <a:solidFill>
                  <a:schemeClr val="bg1"/>
                </a:solidFill>
              </a:rPr>
              <a:t>location </a:t>
            </a:r>
            <a:r>
              <a:rPr lang="en-US" sz="4400" i="1" kern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of anything</a:t>
            </a:r>
            <a:endParaRPr lang="en-US" sz="4400" i="1" kern="0" dirty="0">
              <a:solidFill>
                <a:schemeClr val="bg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38333" y="4645375"/>
            <a:ext cx="7305667" cy="1606151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+mj-lt"/>
                <a:ea typeface="+mj-ea"/>
                <a:cs typeface="+mj-cs"/>
                <a:sym typeface="Franklin Gothic Demi Cond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5pPr>
            <a:lvl6pPr marL="321457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6pPr>
            <a:lvl7pPr marL="642915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7pPr>
            <a:lvl8pPr marL="964372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8pPr>
            <a:lvl9pPr marL="1285829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9pPr>
          </a:lstStyle>
          <a:p>
            <a:pPr defTabSz="914400"/>
            <a:r>
              <a:rPr lang="en-US" sz="4400" i="1" kern="0" dirty="0" smtClean="0">
                <a:solidFill>
                  <a:schemeClr val="bg1"/>
                </a:solidFill>
              </a:rPr>
              <a:t>is </a:t>
            </a:r>
            <a:r>
              <a:rPr lang="en-US" sz="4400" i="1" kern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becoming</a:t>
            </a:r>
            <a:r>
              <a:rPr lang="en-US" sz="4400" i="1" kern="0" dirty="0" smtClean="0">
                <a:solidFill>
                  <a:schemeClr val="bg1"/>
                </a:solidFill>
              </a:rPr>
              <a:t> everything.” </a:t>
            </a:r>
          </a:p>
          <a:p>
            <a:pPr defTabSz="914400"/>
            <a:r>
              <a:rPr lang="en-US" sz="2800" i="1" kern="0" dirty="0" smtClean="0">
                <a:solidFill>
                  <a:schemeClr val="bg1"/>
                </a:solidFill>
              </a:rPr>
              <a:t>				-</a:t>
            </a:r>
            <a:r>
              <a:rPr lang="en-US" sz="1800" i="1" kern="0" dirty="0" smtClean="0">
                <a:solidFill>
                  <a:schemeClr val="bg1"/>
                </a:solidFill>
              </a:rPr>
              <a:t>Geospatial </a:t>
            </a:r>
            <a:r>
              <a:rPr lang="en-US" sz="1800" i="1" kern="0" dirty="0" smtClean="0">
                <a:solidFill>
                  <a:schemeClr val="bg1"/>
                </a:solidFill>
              </a:rPr>
              <a:t>Revolution Project</a:t>
            </a:r>
            <a:endParaRPr lang="en-US" sz="1800" i="1" kern="0" dirty="0">
              <a:solidFill>
                <a:schemeClr val="bg1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17" y="48950"/>
            <a:ext cx="183574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05417" y="1183071"/>
            <a:ext cx="8810513" cy="1606151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+mj-lt"/>
                <a:ea typeface="+mj-ea"/>
                <a:cs typeface="+mj-cs"/>
                <a:sym typeface="Franklin Gothic Demi Cond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5pPr>
            <a:lvl6pPr marL="321457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6pPr>
            <a:lvl7pPr marL="642915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7pPr>
            <a:lvl8pPr marL="964372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8pPr>
            <a:lvl9pPr marL="1285829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9pPr>
          </a:lstStyle>
          <a:p>
            <a:pPr defTabSz="914400"/>
            <a:r>
              <a:rPr lang="en-US" sz="6000" kern="0" dirty="0" smtClean="0">
                <a:solidFill>
                  <a:schemeClr val="bg1"/>
                </a:solidFill>
              </a:rPr>
              <a:t>A (brief) Introduction to Geospatial Science &amp; CT ECO</a:t>
            </a:r>
            <a:endParaRPr lang="en-US" sz="6000" kern="0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00751" y="5736230"/>
            <a:ext cx="236955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i="1" dirty="0"/>
              <a:t>http://geospatialrevolution.psu.edu/</a:t>
            </a:r>
          </a:p>
        </p:txBody>
      </p:sp>
    </p:spTree>
    <p:extLst>
      <p:ext uri="{BB962C8B-B14F-4D97-AF65-F5344CB8AC3E}">
        <p14:creationId xmlns:p14="http://schemas.microsoft.com/office/powerpoint/2010/main" val="7634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13623"/>
            <a:ext cx="9144000" cy="7129294"/>
          </a:xfrm>
          <a:prstGeom prst="rect">
            <a:avLst/>
          </a:prstGeom>
        </p:spPr>
      </p:pic>
      <p:sp>
        <p:nvSpPr>
          <p:cNvPr id="19" name="Title 1"/>
          <p:cNvSpPr txBox="1">
            <a:spLocks/>
          </p:cNvSpPr>
          <p:nvPr/>
        </p:nvSpPr>
        <p:spPr>
          <a:xfrm>
            <a:off x="499007" y="1904044"/>
            <a:ext cx="8145986" cy="98394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+mj-lt"/>
                <a:ea typeface="+mj-ea"/>
                <a:cs typeface="+mj-cs"/>
                <a:sym typeface="Franklin Gothic Demi Cond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5pPr>
            <a:lvl6pPr marL="321457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6pPr>
            <a:lvl7pPr marL="642915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7pPr>
            <a:lvl8pPr marL="964372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8pPr>
            <a:lvl9pPr marL="1285829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9pPr>
          </a:lstStyle>
          <a:p>
            <a:pPr defTabSz="914400"/>
            <a:r>
              <a:rPr lang="en-US" sz="4000" kern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“We simply could not know how the earth works without </a:t>
            </a:r>
            <a:r>
              <a:rPr lang="en-US" sz="4000" kern="0" dirty="0" smtClean="0">
                <a:solidFill>
                  <a:schemeClr val="bg1"/>
                </a:solidFill>
              </a:rPr>
              <a:t>geospatial technology telling </a:t>
            </a:r>
            <a:r>
              <a:rPr lang="en-US" sz="4000" kern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us where things are, how they’re related, how it is put together to tell </a:t>
            </a:r>
            <a:r>
              <a:rPr lang="en-US" sz="4000" kern="0" dirty="0" smtClean="0">
                <a:solidFill>
                  <a:schemeClr val="bg1"/>
                </a:solidFill>
              </a:rPr>
              <a:t>us the story of what’s really happening.</a:t>
            </a:r>
            <a:r>
              <a:rPr lang="en-US" sz="4000" kern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”</a:t>
            </a:r>
            <a:endParaRPr lang="en-US" sz="4000" kern="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3786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6532" y="869078"/>
            <a:ext cx="8394256" cy="894952"/>
          </a:xfrm>
        </p:spPr>
        <p:txBody>
          <a:bodyPr/>
          <a:lstStyle/>
          <a:p>
            <a:r>
              <a:rPr lang="en-US" dirty="0" smtClean="0">
                <a:latin typeface="Franklin Gothic Demi Cond" panose="020B0706030402020204" pitchFamily="34" charset="0"/>
              </a:rPr>
              <a:t>Connecticut Environmental Conditions Online (CT ECO)</a:t>
            </a:r>
            <a:endParaRPr lang="en-US" dirty="0">
              <a:latin typeface="Franklin Gothic Demi Cond" panose="020B07060304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33" y="2138081"/>
            <a:ext cx="4373502" cy="43702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532" y="2469368"/>
            <a:ext cx="3921826" cy="28610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79263" y="2604327"/>
            <a:ext cx="3909845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http://cteco.uconn.edu</a:t>
            </a:r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00034" y="3403020"/>
            <a:ext cx="414714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82C53"/>
                </a:solidFill>
                <a:latin typeface="+mj-lt"/>
              </a:rPr>
              <a:t>“Maps and geospatial data for everyone”</a:t>
            </a:r>
          </a:p>
          <a:p>
            <a:pPr marL="285750" indent="-285750">
              <a:buFontTx/>
              <a:buChar char="-"/>
            </a:pPr>
            <a:r>
              <a:rPr lang="en-US" sz="1800" dirty="0" smtClean="0">
                <a:solidFill>
                  <a:srgbClr val="082C53"/>
                </a:solidFill>
                <a:latin typeface="+mj-lt"/>
              </a:rPr>
              <a:t>PDF maps</a:t>
            </a:r>
          </a:p>
          <a:p>
            <a:pPr marL="285750" indent="-285750">
              <a:buFontTx/>
              <a:buChar char="-"/>
            </a:pPr>
            <a:r>
              <a:rPr lang="en-US" sz="1800" dirty="0" smtClean="0">
                <a:solidFill>
                  <a:srgbClr val="082C53"/>
                </a:solidFill>
                <a:latin typeface="+mj-lt"/>
              </a:rPr>
              <a:t>Interactive map viewers</a:t>
            </a:r>
          </a:p>
          <a:p>
            <a:pPr marL="285750" indent="-285750">
              <a:buFontTx/>
              <a:buChar char="-"/>
            </a:pPr>
            <a:r>
              <a:rPr lang="en-US" sz="1800" dirty="0" smtClean="0">
                <a:solidFill>
                  <a:srgbClr val="082C53"/>
                </a:solidFill>
                <a:latin typeface="+mj-lt"/>
              </a:rPr>
              <a:t>Data Guides</a:t>
            </a:r>
          </a:p>
          <a:p>
            <a:pPr marL="285750" indent="-285750">
              <a:buFontTx/>
              <a:buChar char="-"/>
            </a:pPr>
            <a:r>
              <a:rPr lang="en-US" sz="1800" dirty="0" smtClean="0">
                <a:solidFill>
                  <a:srgbClr val="082C53"/>
                </a:solidFill>
                <a:latin typeface="+mj-lt"/>
              </a:rPr>
              <a:t>Map services &amp; data download</a:t>
            </a:r>
            <a:endParaRPr lang="en-US" sz="1800" dirty="0">
              <a:solidFill>
                <a:srgbClr val="082C53"/>
              </a:solidFill>
              <a:latin typeface="+mj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306" y="5712062"/>
            <a:ext cx="1882196" cy="7963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8984" y="5659228"/>
            <a:ext cx="1949510" cy="81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86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31659"/>
            <a:ext cx="9144000" cy="7129294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-594064" y="742740"/>
            <a:ext cx="7048871" cy="98394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+mj-lt"/>
                <a:ea typeface="+mj-ea"/>
                <a:cs typeface="+mj-cs"/>
                <a:sym typeface="Franklin Gothic Demi Cond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5pPr>
            <a:lvl6pPr marL="321457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6pPr>
            <a:lvl7pPr marL="642915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7pPr>
            <a:lvl8pPr marL="964372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8pPr>
            <a:lvl9pPr marL="1285829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9pPr>
          </a:lstStyle>
          <a:p>
            <a:pPr defTabSz="914400"/>
            <a:r>
              <a:rPr lang="en-US" sz="5400" kern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Geospatial Science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17" y="48950"/>
            <a:ext cx="183574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itle 1"/>
          <p:cNvSpPr txBox="1">
            <a:spLocks/>
          </p:cNvSpPr>
          <p:nvPr/>
        </p:nvSpPr>
        <p:spPr>
          <a:xfrm>
            <a:off x="1191319" y="3850652"/>
            <a:ext cx="4868746" cy="98394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+mj-lt"/>
                <a:ea typeface="+mj-ea"/>
                <a:cs typeface="+mj-cs"/>
                <a:sym typeface="Franklin Gothic Demi Cond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5pPr>
            <a:lvl6pPr marL="321457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6pPr>
            <a:lvl7pPr marL="642915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7pPr>
            <a:lvl8pPr marL="964372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8pPr>
            <a:lvl9pPr marL="1285829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9pPr>
          </a:lstStyle>
          <a:p>
            <a:pPr algn="l" defTabSz="914400"/>
            <a:r>
              <a:rPr lang="en-US" sz="4400" kern="0" dirty="0" smtClean="0">
                <a:solidFill>
                  <a:schemeClr val="bg1"/>
                </a:solidFill>
              </a:rPr>
              <a:t>accurate representations of the earth</a:t>
            </a:r>
            <a:endParaRPr lang="en-US" sz="4400" kern="0" dirty="0">
              <a:solidFill>
                <a:schemeClr val="bg1"/>
              </a:solidFill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983250" y="1699182"/>
            <a:ext cx="9082744" cy="98394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+mj-lt"/>
                <a:ea typeface="+mj-ea"/>
                <a:cs typeface="+mj-cs"/>
                <a:sym typeface="Franklin Gothic Demi Cond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5pPr>
            <a:lvl6pPr marL="321457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6pPr>
            <a:lvl7pPr marL="642915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7pPr>
            <a:lvl8pPr marL="964372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8pPr>
            <a:lvl9pPr marL="1285829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9pPr>
          </a:lstStyle>
          <a:p>
            <a:pPr marL="514350" indent="-514350" algn="l" defTabSz="914400">
              <a:buFont typeface="Wingdings" panose="05000000000000000000" pitchFamily="2" charset="2"/>
              <a:buChar char="§"/>
            </a:pPr>
            <a:r>
              <a:rPr lang="en-US" sz="2800" kern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Geographic Information Systems (GIS)</a:t>
            </a:r>
          </a:p>
          <a:p>
            <a:pPr marL="514350" indent="-514350" algn="l" defTabSz="914400">
              <a:buFont typeface="Wingdings" panose="05000000000000000000" pitchFamily="2" charset="2"/>
              <a:buChar char="§"/>
            </a:pPr>
            <a:r>
              <a:rPr lang="en-US" sz="2800" kern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Remote Sensing (RS)</a:t>
            </a:r>
          </a:p>
          <a:p>
            <a:pPr marL="514350" indent="-514350" algn="l" defTabSz="914400">
              <a:buFont typeface="Wingdings" panose="05000000000000000000" pitchFamily="2" charset="2"/>
              <a:buChar char="§"/>
            </a:pPr>
            <a:r>
              <a:rPr lang="en-US" sz="2800" kern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Global Positioning System (GPS</a:t>
            </a:r>
            <a:r>
              <a:rPr lang="en-US" sz="2800" kern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)</a:t>
            </a:r>
          </a:p>
          <a:p>
            <a:pPr marL="514350" indent="-514350" algn="l" defTabSz="914400">
              <a:buFont typeface="Wingdings" panose="05000000000000000000" pitchFamily="2" charset="2"/>
              <a:buChar char="§"/>
            </a:pPr>
            <a:r>
              <a:rPr lang="en-US" sz="2800" kern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Online mapping</a:t>
            </a:r>
            <a:endParaRPr lang="en-US" sz="2800" kern="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83" b="9883"/>
          <a:stretch/>
        </p:blipFill>
        <p:spPr>
          <a:xfrm>
            <a:off x="5597284" y="3850652"/>
            <a:ext cx="2113689" cy="223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6533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893135"/>
            <a:ext cx="9144000" cy="59648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99"/>
          <a:stretch/>
        </p:blipFill>
        <p:spPr>
          <a:xfrm>
            <a:off x="0" y="4459227"/>
            <a:ext cx="5207353" cy="23987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21" b="9974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71580" y="603278"/>
            <a:ext cx="2968854" cy="361218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236518" y="1579419"/>
            <a:ext cx="2016773" cy="1922766"/>
            <a:chOff x="195944" y="3211286"/>
            <a:chExt cx="3875314" cy="216353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5944" y="3450621"/>
              <a:ext cx="3875314" cy="1924200"/>
            </a:xfrm>
            <a:prstGeom prst="rect">
              <a:avLst/>
            </a:prstGeom>
          </p:spPr>
        </p:pic>
        <p:sp>
          <p:nvSpPr>
            <p:cNvPr id="10" name="Freeform 9"/>
            <p:cNvSpPr/>
            <p:nvPr/>
          </p:nvSpPr>
          <p:spPr bwMode="auto">
            <a:xfrm>
              <a:off x="1034143" y="3211286"/>
              <a:ext cx="1915886" cy="489857"/>
            </a:xfrm>
            <a:custGeom>
              <a:avLst/>
              <a:gdLst>
                <a:gd name="connsiteX0" fmla="*/ 0 w 1915886"/>
                <a:gd name="connsiteY0" fmla="*/ 65314 h 489857"/>
                <a:gd name="connsiteX1" fmla="*/ 0 w 1915886"/>
                <a:gd name="connsiteY1" fmla="*/ 65314 h 489857"/>
                <a:gd name="connsiteX2" fmla="*/ 152400 w 1915886"/>
                <a:gd name="connsiteY2" fmla="*/ 304800 h 489857"/>
                <a:gd name="connsiteX3" fmla="*/ 185057 w 1915886"/>
                <a:gd name="connsiteY3" fmla="*/ 315685 h 489857"/>
                <a:gd name="connsiteX4" fmla="*/ 228600 w 1915886"/>
                <a:gd name="connsiteY4" fmla="*/ 359228 h 489857"/>
                <a:gd name="connsiteX5" fmla="*/ 381000 w 1915886"/>
                <a:gd name="connsiteY5" fmla="*/ 337457 h 489857"/>
                <a:gd name="connsiteX6" fmla="*/ 402771 w 1915886"/>
                <a:gd name="connsiteY6" fmla="*/ 315685 h 489857"/>
                <a:gd name="connsiteX7" fmla="*/ 446314 w 1915886"/>
                <a:gd name="connsiteY7" fmla="*/ 326571 h 489857"/>
                <a:gd name="connsiteX8" fmla="*/ 533400 w 1915886"/>
                <a:gd name="connsiteY8" fmla="*/ 348343 h 489857"/>
                <a:gd name="connsiteX9" fmla="*/ 783771 w 1915886"/>
                <a:gd name="connsiteY9" fmla="*/ 359228 h 489857"/>
                <a:gd name="connsiteX10" fmla="*/ 849086 w 1915886"/>
                <a:gd name="connsiteY10" fmla="*/ 381000 h 489857"/>
                <a:gd name="connsiteX11" fmla="*/ 914400 w 1915886"/>
                <a:gd name="connsiteY11" fmla="*/ 413657 h 489857"/>
                <a:gd name="connsiteX12" fmla="*/ 1001486 w 1915886"/>
                <a:gd name="connsiteY12" fmla="*/ 424543 h 489857"/>
                <a:gd name="connsiteX13" fmla="*/ 1066800 w 1915886"/>
                <a:gd name="connsiteY13" fmla="*/ 435428 h 489857"/>
                <a:gd name="connsiteX14" fmla="*/ 1208314 w 1915886"/>
                <a:gd name="connsiteY14" fmla="*/ 424543 h 489857"/>
                <a:gd name="connsiteX15" fmla="*/ 1240971 w 1915886"/>
                <a:gd name="connsiteY15" fmla="*/ 446314 h 489857"/>
                <a:gd name="connsiteX16" fmla="*/ 1295400 w 1915886"/>
                <a:gd name="connsiteY16" fmla="*/ 489857 h 489857"/>
                <a:gd name="connsiteX17" fmla="*/ 1349828 w 1915886"/>
                <a:gd name="connsiteY17" fmla="*/ 478971 h 489857"/>
                <a:gd name="connsiteX18" fmla="*/ 1491343 w 1915886"/>
                <a:gd name="connsiteY18" fmla="*/ 457200 h 489857"/>
                <a:gd name="connsiteX19" fmla="*/ 1502228 w 1915886"/>
                <a:gd name="connsiteY19" fmla="*/ 424543 h 489857"/>
                <a:gd name="connsiteX20" fmla="*/ 1556657 w 1915886"/>
                <a:gd name="connsiteY20" fmla="*/ 381000 h 489857"/>
                <a:gd name="connsiteX21" fmla="*/ 1621971 w 1915886"/>
                <a:gd name="connsiteY21" fmla="*/ 359228 h 489857"/>
                <a:gd name="connsiteX22" fmla="*/ 1676400 w 1915886"/>
                <a:gd name="connsiteY22" fmla="*/ 315685 h 489857"/>
                <a:gd name="connsiteX23" fmla="*/ 1752600 w 1915886"/>
                <a:gd name="connsiteY23" fmla="*/ 304800 h 489857"/>
                <a:gd name="connsiteX24" fmla="*/ 1796143 w 1915886"/>
                <a:gd name="connsiteY24" fmla="*/ 293914 h 489857"/>
                <a:gd name="connsiteX25" fmla="*/ 1872343 w 1915886"/>
                <a:gd name="connsiteY25" fmla="*/ 228600 h 489857"/>
                <a:gd name="connsiteX26" fmla="*/ 1894114 w 1915886"/>
                <a:gd name="connsiteY26" fmla="*/ 206828 h 489857"/>
                <a:gd name="connsiteX27" fmla="*/ 1915886 w 1915886"/>
                <a:gd name="connsiteY27" fmla="*/ 185057 h 489857"/>
                <a:gd name="connsiteX28" fmla="*/ 1883228 w 1915886"/>
                <a:gd name="connsiteY28" fmla="*/ 108857 h 489857"/>
                <a:gd name="connsiteX29" fmla="*/ 1861457 w 1915886"/>
                <a:gd name="connsiteY29" fmla="*/ 87085 h 489857"/>
                <a:gd name="connsiteX30" fmla="*/ 1796143 w 1915886"/>
                <a:gd name="connsiteY30" fmla="*/ 65314 h 489857"/>
                <a:gd name="connsiteX31" fmla="*/ 1415143 w 1915886"/>
                <a:gd name="connsiteY31" fmla="*/ 87085 h 489857"/>
                <a:gd name="connsiteX32" fmla="*/ 794657 w 1915886"/>
                <a:gd name="connsiteY32" fmla="*/ 76200 h 489857"/>
                <a:gd name="connsiteX33" fmla="*/ 718457 w 1915886"/>
                <a:gd name="connsiteY33" fmla="*/ 54428 h 489857"/>
                <a:gd name="connsiteX34" fmla="*/ 653143 w 1915886"/>
                <a:gd name="connsiteY34" fmla="*/ 32657 h 489857"/>
                <a:gd name="connsiteX35" fmla="*/ 576943 w 1915886"/>
                <a:gd name="connsiteY35" fmla="*/ 10885 h 489857"/>
                <a:gd name="connsiteX36" fmla="*/ 500743 w 1915886"/>
                <a:gd name="connsiteY36" fmla="*/ 0 h 489857"/>
                <a:gd name="connsiteX37" fmla="*/ 326571 w 1915886"/>
                <a:gd name="connsiteY37" fmla="*/ 10885 h 489857"/>
                <a:gd name="connsiteX38" fmla="*/ 250371 w 1915886"/>
                <a:gd name="connsiteY38" fmla="*/ 65314 h 489857"/>
                <a:gd name="connsiteX39" fmla="*/ 206828 w 1915886"/>
                <a:gd name="connsiteY39" fmla="*/ 87085 h 489857"/>
                <a:gd name="connsiteX40" fmla="*/ 65314 w 1915886"/>
                <a:gd name="connsiteY40" fmla="*/ 65314 h 489857"/>
                <a:gd name="connsiteX41" fmla="*/ 0 w 1915886"/>
                <a:gd name="connsiteY41" fmla="*/ 65314 h 489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915886" h="489857">
                  <a:moveTo>
                    <a:pt x="0" y="65314"/>
                  </a:moveTo>
                  <a:lnTo>
                    <a:pt x="0" y="65314"/>
                  </a:lnTo>
                  <a:cubicBezTo>
                    <a:pt x="50800" y="145143"/>
                    <a:pt x="96158" y="228708"/>
                    <a:pt x="152400" y="304800"/>
                  </a:cubicBezTo>
                  <a:cubicBezTo>
                    <a:pt x="159220" y="314027"/>
                    <a:pt x="175720" y="309016"/>
                    <a:pt x="185057" y="315685"/>
                  </a:cubicBezTo>
                  <a:cubicBezTo>
                    <a:pt x="201760" y="327616"/>
                    <a:pt x="228600" y="359228"/>
                    <a:pt x="228600" y="359228"/>
                  </a:cubicBezTo>
                  <a:cubicBezTo>
                    <a:pt x="230458" y="359059"/>
                    <a:pt x="347343" y="357652"/>
                    <a:pt x="381000" y="337457"/>
                  </a:cubicBezTo>
                  <a:cubicBezTo>
                    <a:pt x="389801" y="332176"/>
                    <a:pt x="395514" y="322942"/>
                    <a:pt x="402771" y="315685"/>
                  </a:cubicBezTo>
                  <a:cubicBezTo>
                    <a:pt x="417285" y="319314"/>
                    <a:pt x="431929" y="322461"/>
                    <a:pt x="446314" y="326571"/>
                  </a:cubicBezTo>
                  <a:cubicBezTo>
                    <a:pt x="483242" y="337122"/>
                    <a:pt x="489136" y="345181"/>
                    <a:pt x="533400" y="348343"/>
                  </a:cubicBezTo>
                  <a:cubicBezTo>
                    <a:pt x="616724" y="354295"/>
                    <a:pt x="700314" y="355600"/>
                    <a:pt x="783771" y="359228"/>
                  </a:cubicBezTo>
                  <a:cubicBezTo>
                    <a:pt x="805543" y="366485"/>
                    <a:pt x="829991" y="368270"/>
                    <a:pt x="849086" y="381000"/>
                  </a:cubicBezTo>
                  <a:cubicBezTo>
                    <a:pt x="875231" y="398430"/>
                    <a:pt x="883416" y="408023"/>
                    <a:pt x="914400" y="413657"/>
                  </a:cubicBezTo>
                  <a:cubicBezTo>
                    <a:pt x="943183" y="418890"/>
                    <a:pt x="972525" y="420406"/>
                    <a:pt x="1001486" y="424543"/>
                  </a:cubicBezTo>
                  <a:cubicBezTo>
                    <a:pt x="1023336" y="427664"/>
                    <a:pt x="1045029" y="431800"/>
                    <a:pt x="1066800" y="435428"/>
                  </a:cubicBezTo>
                  <a:cubicBezTo>
                    <a:pt x="1171836" y="409170"/>
                    <a:pt x="1124545" y="407789"/>
                    <a:pt x="1208314" y="424543"/>
                  </a:cubicBezTo>
                  <a:cubicBezTo>
                    <a:pt x="1219200" y="431800"/>
                    <a:pt x="1230755" y="438141"/>
                    <a:pt x="1240971" y="446314"/>
                  </a:cubicBezTo>
                  <a:cubicBezTo>
                    <a:pt x="1318539" y="508366"/>
                    <a:pt x="1194871" y="422836"/>
                    <a:pt x="1295400" y="489857"/>
                  </a:cubicBezTo>
                  <a:cubicBezTo>
                    <a:pt x="1313543" y="486228"/>
                    <a:pt x="1331488" y="481416"/>
                    <a:pt x="1349828" y="478971"/>
                  </a:cubicBezTo>
                  <a:cubicBezTo>
                    <a:pt x="1490153" y="460261"/>
                    <a:pt x="1417782" y="481719"/>
                    <a:pt x="1491343" y="457200"/>
                  </a:cubicBezTo>
                  <a:cubicBezTo>
                    <a:pt x="1494971" y="446314"/>
                    <a:pt x="1496325" y="434382"/>
                    <a:pt x="1502228" y="424543"/>
                  </a:cubicBezTo>
                  <a:cubicBezTo>
                    <a:pt x="1510453" y="410834"/>
                    <a:pt x="1544521" y="386394"/>
                    <a:pt x="1556657" y="381000"/>
                  </a:cubicBezTo>
                  <a:cubicBezTo>
                    <a:pt x="1577628" y="371679"/>
                    <a:pt x="1621971" y="359228"/>
                    <a:pt x="1621971" y="359228"/>
                  </a:cubicBezTo>
                  <a:cubicBezTo>
                    <a:pt x="1636064" y="345135"/>
                    <a:pt x="1656785" y="321569"/>
                    <a:pt x="1676400" y="315685"/>
                  </a:cubicBezTo>
                  <a:cubicBezTo>
                    <a:pt x="1700976" y="308312"/>
                    <a:pt x="1727356" y="309390"/>
                    <a:pt x="1752600" y="304800"/>
                  </a:cubicBezTo>
                  <a:cubicBezTo>
                    <a:pt x="1767320" y="302124"/>
                    <a:pt x="1781629" y="297543"/>
                    <a:pt x="1796143" y="293914"/>
                  </a:cubicBezTo>
                  <a:cubicBezTo>
                    <a:pt x="1845878" y="260758"/>
                    <a:pt x="1819551" y="281392"/>
                    <a:pt x="1872343" y="228600"/>
                  </a:cubicBezTo>
                  <a:lnTo>
                    <a:pt x="1894114" y="206828"/>
                  </a:lnTo>
                  <a:lnTo>
                    <a:pt x="1915886" y="185057"/>
                  </a:lnTo>
                  <a:cubicBezTo>
                    <a:pt x="1904952" y="141324"/>
                    <a:pt x="1910566" y="143029"/>
                    <a:pt x="1883228" y="108857"/>
                  </a:cubicBezTo>
                  <a:cubicBezTo>
                    <a:pt x="1876817" y="100843"/>
                    <a:pt x="1870637" y="91675"/>
                    <a:pt x="1861457" y="87085"/>
                  </a:cubicBezTo>
                  <a:cubicBezTo>
                    <a:pt x="1840931" y="76822"/>
                    <a:pt x="1796143" y="65314"/>
                    <a:pt x="1796143" y="65314"/>
                  </a:cubicBezTo>
                  <a:cubicBezTo>
                    <a:pt x="1675262" y="74613"/>
                    <a:pt x="1532463" y="87085"/>
                    <a:pt x="1415143" y="87085"/>
                  </a:cubicBezTo>
                  <a:cubicBezTo>
                    <a:pt x="1208283" y="87085"/>
                    <a:pt x="1001486" y="79828"/>
                    <a:pt x="794657" y="76200"/>
                  </a:cubicBezTo>
                  <a:cubicBezTo>
                    <a:pt x="684936" y="39625"/>
                    <a:pt x="855106" y="95423"/>
                    <a:pt x="718457" y="54428"/>
                  </a:cubicBezTo>
                  <a:cubicBezTo>
                    <a:pt x="696476" y="47834"/>
                    <a:pt x="674914" y="39914"/>
                    <a:pt x="653143" y="32657"/>
                  </a:cubicBezTo>
                  <a:cubicBezTo>
                    <a:pt x="625162" y="23330"/>
                    <a:pt x="607015" y="16353"/>
                    <a:pt x="576943" y="10885"/>
                  </a:cubicBezTo>
                  <a:cubicBezTo>
                    <a:pt x="551699" y="6295"/>
                    <a:pt x="526143" y="3628"/>
                    <a:pt x="500743" y="0"/>
                  </a:cubicBezTo>
                  <a:cubicBezTo>
                    <a:pt x="442686" y="3628"/>
                    <a:pt x="384422" y="4796"/>
                    <a:pt x="326571" y="10885"/>
                  </a:cubicBezTo>
                  <a:cubicBezTo>
                    <a:pt x="267984" y="17052"/>
                    <a:pt x="313579" y="33711"/>
                    <a:pt x="250371" y="65314"/>
                  </a:cubicBezTo>
                  <a:lnTo>
                    <a:pt x="206828" y="87085"/>
                  </a:lnTo>
                  <a:cubicBezTo>
                    <a:pt x="134049" y="79808"/>
                    <a:pt x="117621" y="86238"/>
                    <a:pt x="65314" y="65314"/>
                  </a:cubicBezTo>
                  <a:cubicBezTo>
                    <a:pt x="57781" y="62301"/>
                    <a:pt x="10886" y="65314"/>
                    <a:pt x="0" y="65314"/>
                  </a:cubicBez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</a:scheme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25400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3668486" y="4702629"/>
              <a:ext cx="402772" cy="18505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</a:schemeClr>
              </a:solidFill>
            </a:ln>
            <a:effectLst/>
            <a:extLst>
              <a:ext uri="{91240B29-F687-4f45-9708-019B960494DF}">
                <a14:hiddenLine xmlns="" xmlns:a14="http://schemas.microsoft.com/office/drawing/2010/main" w="25400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  <p:cxnSp>
        <p:nvCxnSpPr>
          <p:cNvPr id="13" name="Straight Connector 12"/>
          <p:cNvCxnSpPr/>
          <p:nvPr/>
        </p:nvCxnSpPr>
        <p:spPr>
          <a:xfrm flipV="1">
            <a:off x="3196664" y="1055899"/>
            <a:ext cx="1281818" cy="1076888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743200" y="3242938"/>
            <a:ext cx="1735282" cy="524822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79917" y="4211583"/>
            <a:ext cx="3564081" cy="2646417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255799" y="4106513"/>
            <a:ext cx="2389234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400" dirty="0" smtClean="0">
                <a:solidFill>
                  <a:srgbClr val="FFFF00"/>
                </a:solidFill>
              </a:rPr>
              <a:t>Remote Sensing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555449" y="4919470"/>
            <a:ext cx="776461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400" dirty="0" smtClean="0">
                <a:solidFill>
                  <a:srgbClr val="FFFF00"/>
                </a:solidFill>
              </a:rPr>
              <a:t>GPS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421071" y="2345067"/>
            <a:ext cx="776461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400" dirty="0" smtClean="0">
                <a:solidFill>
                  <a:srgbClr val="FFFF00"/>
                </a:solidFill>
              </a:rPr>
              <a:t>GIS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019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65511"/>
            <a:ext cx="9153637" cy="441519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37" y="4955110"/>
            <a:ext cx="3603170" cy="270682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534" y="4957734"/>
            <a:ext cx="5560103" cy="2711479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 bwMode="auto">
          <a:xfrm flipV="1">
            <a:off x="0" y="4946849"/>
            <a:ext cx="9307286" cy="8261"/>
          </a:xfrm>
          <a:prstGeom prst="line">
            <a:avLst/>
          </a:prstGeom>
          <a:ln w="41275"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 bwMode="auto">
          <a:xfrm flipV="1">
            <a:off x="3581400" y="4966505"/>
            <a:ext cx="10885" cy="2729695"/>
          </a:xfrm>
          <a:prstGeom prst="line">
            <a:avLst/>
          </a:prstGeom>
          <a:ln w="41275"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-33347" y="4939008"/>
            <a:ext cx="197450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3-inch aerial imagery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7572922" y="4980619"/>
            <a:ext cx="197450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3D surface model</a:t>
            </a:r>
            <a:endParaRPr lang="en-US" b="1" dirty="0"/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2352527" y="569705"/>
            <a:ext cx="5057207" cy="98394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+mj-lt"/>
                <a:ea typeface="+mj-ea"/>
                <a:cs typeface="+mj-cs"/>
                <a:sym typeface="Franklin Gothic Demi Cond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5pPr>
            <a:lvl6pPr marL="321457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6pPr>
            <a:lvl7pPr marL="642915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7pPr>
            <a:lvl8pPr marL="964372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8pPr>
            <a:lvl9pPr marL="1285829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9pPr>
          </a:lstStyle>
          <a:p>
            <a:pPr defTabSz="914400"/>
            <a:r>
              <a:rPr lang="en-US" sz="3600" kern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Remote Sensing (RS)</a:t>
            </a:r>
          </a:p>
        </p:txBody>
      </p:sp>
    </p:spTree>
    <p:extLst>
      <p:ext uri="{BB962C8B-B14F-4D97-AF65-F5344CB8AC3E}">
        <p14:creationId xmlns:p14="http://schemas.microsoft.com/office/powerpoint/2010/main" val="1060962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3"/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34"/>
          <a:stretch/>
        </p:blipFill>
        <p:spPr>
          <a:xfrm>
            <a:off x="231493" y="1022397"/>
            <a:ext cx="6616723" cy="572674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06013" y="1021323"/>
            <a:ext cx="2701381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hlinkClick r:id="rId3"/>
              </a:rPr>
              <a:t>http://geomorphology.uconn.edu/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657" y="1669975"/>
            <a:ext cx="5787295" cy="4333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282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6460"/>
            <a:ext cx="9144000" cy="634287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251055" y="589841"/>
            <a:ext cx="2444900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3"/>
              </a:rPr>
              <a:t>http://s.uconn.edu/caterpillars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11055" y="3083733"/>
            <a:ext cx="21194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Summer 2016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77167" y="2622068"/>
            <a:ext cx="21194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Summer 2014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85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553" y="1080546"/>
            <a:ext cx="8711555" cy="894952"/>
          </a:xfrm>
        </p:spPr>
        <p:txBody>
          <a:bodyPr/>
          <a:lstStyle/>
          <a:p>
            <a:r>
              <a:rPr lang="en-US" dirty="0" smtClean="0">
                <a:latin typeface="Franklin Gothic Demi Cond" panose="020B0706030402020204" pitchFamily="34" charset="0"/>
              </a:rPr>
              <a:t>DEMO: CT ECO Imagery &amp; Elevation Viewers</a:t>
            </a:r>
            <a:endParaRPr lang="en-US" dirty="0">
              <a:latin typeface="Franklin Gothic Demi Cond" panose="020B07060304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33" y="2248348"/>
            <a:ext cx="4373502" cy="42600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79263" y="2604327"/>
            <a:ext cx="3909845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http://cteco.uconn.edu</a:t>
            </a:r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182" y="2597600"/>
            <a:ext cx="3917609" cy="27489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9508" y="3429000"/>
            <a:ext cx="1901022" cy="1454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26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90474"/>
            <a:ext cx="9144000" cy="7129294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2651534" y="890474"/>
            <a:ext cx="7048871" cy="98394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+mj-lt"/>
                <a:ea typeface="+mj-ea"/>
                <a:cs typeface="+mj-cs"/>
                <a:sym typeface="Franklin Gothic Demi Cond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5pPr>
            <a:lvl6pPr marL="321457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6pPr>
            <a:lvl7pPr marL="642915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7pPr>
            <a:lvl8pPr marL="964372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8pPr>
            <a:lvl9pPr marL="1285829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9pPr>
          </a:lstStyle>
          <a:p>
            <a:pPr defTabSz="914400"/>
            <a:r>
              <a:rPr lang="en-US" sz="4400" kern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Global Positioning System </a:t>
            </a: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597160" y="2732439"/>
            <a:ext cx="7801115" cy="98394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+mj-lt"/>
                <a:ea typeface="+mj-ea"/>
                <a:cs typeface="+mj-cs"/>
                <a:sym typeface="Franklin Gothic Demi Cond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5pPr>
            <a:lvl6pPr marL="321457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6pPr>
            <a:lvl7pPr marL="642915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7pPr>
            <a:lvl8pPr marL="964372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8pPr>
            <a:lvl9pPr marL="1285829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9pPr>
          </a:lstStyle>
          <a:p>
            <a:pPr defTabSz="914400"/>
            <a:r>
              <a:rPr lang="en-US" sz="5400" kern="0" dirty="0" smtClean="0">
                <a:solidFill>
                  <a:schemeClr val="bg1"/>
                </a:solidFill>
              </a:rPr>
              <a:t>“GPS is a miracle of science and technology”</a:t>
            </a:r>
            <a:endParaRPr lang="en-US" sz="5400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0804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4537"/>
            <a:ext cx="9144000" cy="6770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60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58099" y="1638384"/>
            <a:ext cx="6000507" cy="450038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189" y="1004429"/>
            <a:ext cx="2924227" cy="2339382"/>
          </a:xfrm>
          <a:prstGeom prst="rect">
            <a:avLst/>
          </a:prstGeom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5001985" y="3439886"/>
            <a:ext cx="4435930" cy="182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0046" tIns="65023" rIns="130046" bIns="65023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sz="2200" dirty="0" smtClean="0">
                <a:solidFill>
                  <a:srgbClr val="111037"/>
                </a:solidFill>
                <a:latin typeface="+mj-lt"/>
              </a:rPr>
              <a:t>24</a:t>
            </a:r>
            <a:r>
              <a:rPr lang="en-US" sz="2200" dirty="0">
                <a:solidFill>
                  <a:srgbClr val="111037"/>
                </a:solidFill>
                <a:latin typeface="+mj-lt"/>
              </a:rPr>
              <a:t>+ GPS satellites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111037"/>
                </a:solidFill>
                <a:latin typeface="+mj-lt"/>
              </a:rPr>
              <a:t>Six orbital planes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111037"/>
                </a:solidFill>
                <a:latin typeface="+mj-lt"/>
              </a:rPr>
              <a:t>4+ satellites per orbit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111037"/>
                </a:solidFill>
                <a:latin typeface="+mj-lt"/>
              </a:rPr>
              <a:t>Altitude ~ 12,600 miles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111037"/>
                </a:solidFill>
                <a:latin typeface="+mj-lt"/>
              </a:rPr>
              <a:t>Each makes two orbits per day </a:t>
            </a:r>
          </a:p>
        </p:txBody>
      </p:sp>
      <p:pic>
        <p:nvPicPr>
          <p:cNvPr id="6" name="Picture 25" descr="BS00538_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581" y="1419790"/>
            <a:ext cx="833552" cy="7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Line 28"/>
          <p:cNvSpPr>
            <a:spLocks noChangeShapeType="1"/>
          </p:cNvSpPr>
          <p:nvPr/>
        </p:nvSpPr>
        <p:spPr bwMode="auto">
          <a:xfrm flipH="1">
            <a:off x="1895021" y="2070606"/>
            <a:ext cx="3286579" cy="870162"/>
          </a:xfrm>
          <a:prstGeom prst="line">
            <a:avLst/>
          </a:prstGeom>
          <a:noFill/>
          <a:ln w="44450">
            <a:solidFill>
              <a:srgbClr val="FFFF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C00000"/>
              </a:solidFill>
            </a:endParaRPr>
          </a:p>
        </p:txBody>
      </p:sp>
      <p:sp>
        <p:nvSpPr>
          <p:cNvPr id="8" name="Text Box 30"/>
          <p:cNvSpPr txBox="1">
            <a:spLocks noChangeArrowheads="1"/>
          </p:cNvSpPr>
          <p:nvPr/>
        </p:nvSpPr>
        <p:spPr bwMode="auto">
          <a:xfrm rot="20743608">
            <a:off x="1379655" y="2208619"/>
            <a:ext cx="387131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sz="1600" b="1" dirty="0">
                <a:solidFill>
                  <a:schemeClr val="bg1"/>
                </a:solidFill>
                <a:latin typeface="Arial" charset="0"/>
              </a:rPr>
              <a:t>D = T x 186,000 mi/sec</a:t>
            </a:r>
          </a:p>
        </p:txBody>
      </p:sp>
      <p:sp>
        <p:nvSpPr>
          <p:cNvPr id="9" name="Rectangle 8"/>
          <p:cNvSpPr/>
          <p:nvPr/>
        </p:nvSpPr>
        <p:spPr>
          <a:xfrm>
            <a:off x="5001985" y="5394601"/>
            <a:ext cx="38541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111037"/>
                </a:solidFill>
                <a:latin typeface="+mj-lt"/>
              </a:rPr>
              <a:t>The distance to a satellite is determined by measuring how long it takes the radio signal to travel from the satellite to the GPS receiver.</a:t>
            </a:r>
          </a:p>
        </p:txBody>
      </p:sp>
    </p:spTree>
    <p:extLst>
      <p:ext uri="{BB962C8B-B14F-4D97-AF65-F5344CB8AC3E}">
        <p14:creationId xmlns:p14="http://schemas.microsoft.com/office/powerpoint/2010/main" val="2834997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Z:\CLEAR\CLEAR Photos\GPS training for Land Trust 4-13\GPS for Land Trusts_42013_34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05452"/>
            <a:ext cx="1140770" cy="1711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clear.uconn.edu/geospatial/images/index/gallery_teaching6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40771" y="890292"/>
            <a:ext cx="3596640" cy="1726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0635" y="905453"/>
            <a:ext cx="1283366" cy="17111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411" y="905453"/>
            <a:ext cx="1295200" cy="17263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32611" y="905453"/>
            <a:ext cx="1850827" cy="172631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8761" y="2441144"/>
            <a:ext cx="4621997" cy="462199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1395" y="3130915"/>
            <a:ext cx="1800607" cy="324109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235" y="2704421"/>
            <a:ext cx="2217627" cy="409408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5"/>
          <a:stretch/>
        </p:blipFill>
        <p:spPr>
          <a:xfrm>
            <a:off x="5365887" y="2748262"/>
            <a:ext cx="4517405" cy="401994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446" y="3098062"/>
            <a:ext cx="1724289" cy="297103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254" y="5456295"/>
            <a:ext cx="1277516" cy="1277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34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670" y="1111173"/>
            <a:ext cx="8400604" cy="894952"/>
          </a:xfrm>
        </p:spPr>
        <p:txBody>
          <a:bodyPr/>
          <a:lstStyle/>
          <a:p>
            <a:r>
              <a:rPr lang="en-US" dirty="0" smtClean="0">
                <a:latin typeface="Franklin Gothic Demi Cond" panose="020B0706030402020204" pitchFamily="34" charset="0"/>
              </a:rPr>
              <a:t>DEMO: CT ECO Fish Viewer</a:t>
            </a:r>
            <a:endParaRPr lang="en-US" dirty="0">
              <a:latin typeface="Franklin Gothic Demi Cond" panose="020B07060304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33" y="2312894"/>
            <a:ext cx="4459562" cy="38835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79263" y="2604327"/>
            <a:ext cx="3909845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http://cteco.uconn.edu</a:t>
            </a:r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32" y="2679633"/>
            <a:ext cx="3993535" cy="23808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8601" y="3428999"/>
            <a:ext cx="1774522" cy="13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84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33882" y="949439"/>
            <a:ext cx="4770885" cy="5804704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95944" y="3416123"/>
            <a:ext cx="3581399" cy="1924200"/>
            <a:chOff x="195944" y="3211286"/>
            <a:chExt cx="3875314" cy="216353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5944" y="3450621"/>
              <a:ext cx="3875314" cy="1924200"/>
            </a:xfrm>
            <a:prstGeom prst="rect">
              <a:avLst/>
            </a:prstGeom>
          </p:spPr>
        </p:pic>
        <p:sp>
          <p:nvSpPr>
            <p:cNvPr id="6" name="Freeform 5"/>
            <p:cNvSpPr/>
            <p:nvPr/>
          </p:nvSpPr>
          <p:spPr bwMode="auto">
            <a:xfrm>
              <a:off x="1034143" y="3211286"/>
              <a:ext cx="1915886" cy="489857"/>
            </a:xfrm>
            <a:custGeom>
              <a:avLst/>
              <a:gdLst>
                <a:gd name="connsiteX0" fmla="*/ 0 w 1915886"/>
                <a:gd name="connsiteY0" fmla="*/ 65314 h 489857"/>
                <a:gd name="connsiteX1" fmla="*/ 0 w 1915886"/>
                <a:gd name="connsiteY1" fmla="*/ 65314 h 489857"/>
                <a:gd name="connsiteX2" fmla="*/ 152400 w 1915886"/>
                <a:gd name="connsiteY2" fmla="*/ 304800 h 489857"/>
                <a:gd name="connsiteX3" fmla="*/ 185057 w 1915886"/>
                <a:gd name="connsiteY3" fmla="*/ 315685 h 489857"/>
                <a:gd name="connsiteX4" fmla="*/ 228600 w 1915886"/>
                <a:gd name="connsiteY4" fmla="*/ 359228 h 489857"/>
                <a:gd name="connsiteX5" fmla="*/ 381000 w 1915886"/>
                <a:gd name="connsiteY5" fmla="*/ 337457 h 489857"/>
                <a:gd name="connsiteX6" fmla="*/ 402771 w 1915886"/>
                <a:gd name="connsiteY6" fmla="*/ 315685 h 489857"/>
                <a:gd name="connsiteX7" fmla="*/ 446314 w 1915886"/>
                <a:gd name="connsiteY7" fmla="*/ 326571 h 489857"/>
                <a:gd name="connsiteX8" fmla="*/ 533400 w 1915886"/>
                <a:gd name="connsiteY8" fmla="*/ 348343 h 489857"/>
                <a:gd name="connsiteX9" fmla="*/ 783771 w 1915886"/>
                <a:gd name="connsiteY9" fmla="*/ 359228 h 489857"/>
                <a:gd name="connsiteX10" fmla="*/ 849086 w 1915886"/>
                <a:gd name="connsiteY10" fmla="*/ 381000 h 489857"/>
                <a:gd name="connsiteX11" fmla="*/ 914400 w 1915886"/>
                <a:gd name="connsiteY11" fmla="*/ 413657 h 489857"/>
                <a:gd name="connsiteX12" fmla="*/ 1001486 w 1915886"/>
                <a:gd name="connsiteY12" fmla="*/ 424543 h 489857"/>
                <a:gd name="connsiteX13" fmla="*/ 1066800 w 1915886"/>
                <a:gd name="connsiteY13" fmla="*/ 435428 h 489857"/>
                <a:gd name="connsiteX14" fmla="*/ 1208314 w 1915886"/>
                <a:gd name="connsiteY14" fmla="*/ 424543 h 489857"/>
                <a:gd name="connsiteX15" fmla="*/ 1240971 w 1915886"/>
                <a:gd name="connsiteY15" fmla="*/ 446314 h 489857"/>
                <a:gd name="connsiteX16" fmla="*/ 1295400 w 1915886"/>
                <a:gd name="connsiteY16" fmla="*/ 489857 h 489857"/>
                <a:gd name="connsiteX17" fmla="*/ 1349828 w 1915886"/>
                <a:gd name="connsiteY17" fmla="*/ 478971 h 489857"/>
                <a:gd name="connsiteX18" fmla="*/ 1491343 w 1915886"/>
                <a:gd name="connsiteY18" fmla="*/ 457200 h 489857"/>
                <a:gd name="connsiteX19" fmla="*/ 1502228 w 1915886"/>
                <a:gd name="connsiteY19" fmla="*/ 424543 h 489857"/>
                <a:gd name="connsiteX20" fmla="*/ 1556657 w 1915886"/>
                <a:gd name="connsiteY20" fmla="*/ 381000 h 489857"/>
                <a:gd name="connsiteX21" fmla="*/ 1621971 w 1915886"/>
                <a:gd name="connsiteY21" fmla="*/ 359228 h 489857"/>
                <a:gd name="connsiteX22" fmla="*/ 1676400 w 1915886"/>
                <a:gd name="connsiteY22" fmla="*/ 315685 h 489857"/>
                <a:gd name="connsiteX23" fmla="*/ 1752600 w 1915886"/>
                <a:gd name="connsiteY23" fmla="*/ 304800 h 489857"/>
                <a:gd name="connsiteX24" fmla="*/ 1796143 w 1915886"/>
                <a:gd name="connsiteY24" fmla="*/ 293914 h 489857"/>
                <a:gd name="connsiteX25" fmla="*/ 1872343 w 1915886"/>
                <a:gd name="connsiteY25" fmla="*/ 228600 h 489857"/>
                <a:gd name="connsiteX26" fmla="*/ 1894114 w 1915886"/>
                <a:gd name="connsiteY26" fmla="*/ 206828 h 489857"/>
                <a:gd name="connsiteX27" fmla="*/ 1915886 w 1915886"/>
                <a:gd name="connsiteY27" fmla="*/ 185057 h 489857"/>
                <a:gd name="connsiteX28" fmla="*/ 1883228 w 1915886"/>
                <a:gd name="connsiteY28" fmla="*/ 108857 h 489857"/>
                <a:gd name="connsiteX29" fmla="*/ 1861457 w 1915886"/>
                <a:gd name="connsiteY29" fmla="*/ 87085 h 489857"/>
                <a:gd name="connsiteX30" fmla="*/ 1796143 w 1915886"/>
                <a:gd name="connsiteY30" fmla="*/ 65314 h 489857"/>
                <a:gd name="connsiteX31" fmla="*/ 1415143 w 1915886"/>
                <a:gd name="connsiteY31" fmla="*/ 87085 h 489857"/>
                <a:gd name="connsiteX32" fmla="*/ 794657 w 1915886"/>
                <a:gd name="connsiteY32" fmla="*/ 76200 h 489857"/>
                <a:gd name="connsiteX33" fmla="*/ 718457 w 1915886"/>
                <a:gd name="connsiteY33" fmla="*/ 54428 h 489857"/>
                <a:gd name="connsiteX34" fmla="*/ 653143 w 1915886"/>
                <a:gd name="connsiteY34" fmla="*/ 32657 h 489857"/>
                <a:gd name="connsiteX35" fmla="*/ 576943 w 1915886"/>
                <a:gd name="connsiteY35" fmla="*/ 10885 h 489857"/>
                <a:gd name="connsiteX36" fmla="*/ 500743 w 1915886"/>
                <a:gd name="connsiteY36" fmla="*/ 0 h 489857"/>
                <a:gd name="connsiteX37" fmla="*/ 326571 w 1915886"/>
                <a:gd name="connsiteY37" fmla="*/ 10885 h 489857"/>
                <a:gd name="connsiteX38" fmla="*/ 250371 w 1915886"/>
                <a:gd name="connsiteY38" fmla="*/ 65314 h 489857"/>
                <a:gd name="connsiteX39" fmla="*/ 206828 w 1915886"/>
                <a:gd name="connsiteY39" fmla="*/ 87085 h 489857"/>
                <a:gd name="connsiteX40" fmla="*/ 65314 w 1915886"/>
                <a:gd name="connsiteY40" fmla="*/ 65314 h 489857"/>
                <a:gd name="connsiteX41" fmla="*/ 0 w 1915886"/>
                <a:gd name="connsiteY41" fmla="*/ 65314 h 489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915886" h="489857">
                  <a:moveTo>
                    <a:pt x="0" y="65314"/>
                  </a:moveTo>
                  <a:lnTo>
                    <a:pt x="0" y="65314"/>
                  </a:lnTo>
                  <a:cubicBezTo>
                    <a:pt x="50800" y="145143"/>
                    <a:pt x="96158" y="228708"/>
                    <a:pt x="152400" y="304800"/>
                  </a:cubicBezTo>
                  <a:cubicBezTo>
                    <a:pt x="159220" y="314027"/>
                    <a:pt x="175720" y="309016"/>
                    <a:pt x="185057" y="315685"/>
                  </a:cubicBezTo>
                  <a:cubicBezTo>
                    <a:pt x="201760" y="327616"/>
                    <a:pt x="228600" y="359228"/>
                    <a:pt x="228600" y="359228"/>
                  </a:cubicBezTo>
                  <a:cubicBezTo>
                    <a:pt x="230458" y="359059"/>
                    <a:pt x="347343" y="357652"/>
                    <a:pt x="381000" y="337457"/>
                  </a:cubicBezTo>
                  <a:cubicBezTo>
                    <a:pt x="389801" y="332176"/>
                    <a:pt x="395514" y="322942"/>
                    <a:pt x="402771" y="315685"/>
                  </a:cubicBezTo>
                  <a:cubicBezTo>
                    <a:pt x="417285" y="319314"/>
                    <a:pt x="431929" y="322461"/>
                    <a:pt x="446314" y="326571"/>
                  </a:cubicBezTo>
                  <a:cubicBezTo>
                    <a:pt x="483242" y="337122"/>
                    <a:pt x="489136" y="345181"/>
                    <a:pt x="533400" y="348343"/>
                  </a:cubicBezTo>
                  <a:cubicBezTo>
                    <a:pt x="616724" y="354295"/>
                    <a:pt x="700314" y="355600"/>
                    <a:pt x="783771" y="359228"/>
                  </a:cubicBezTo>
                  <a:cubicBezTo>
                    <a:pt x="805543" y="366485"/>
                    <a:pt x="829991" y="368270"/>
                    <a:pt x="849086" y="381000"/>
                  </a:cubicBezTo>
                  <a:cubicBezTo>
                    <a:pt x="875231" y="398430"/>
                    <a:pt x="883416" y="408023"/>
                    <a:pt x="914400" y="413657"/>
                  </a:cubicBezTo>
                  <a:cubicBezTo>
                    <a:pt x="943183" y="418890"/>
                    <a:pt x="972525" y="420406"/>
                    <a:pt x="1001486" y="424543"/>
                  </a:cubicBezTo>
                  <a:cubicBezTo>
                    <a:pt x="1023336" y="427664"/>
                    <a:pt x="1045029" y="431800"/>
                    <a:pt x="1066800" y="435428"/>
                  </a:cubicBezTo>
                  <a:cubicBezTo>
                    <a:pt x="1171836" y="409170"/>
                    <a:pt x="1124545" y="407789"/>
                    <a:pt x="1208314" y="424543"/>
                  </a:cubicBezTo>
                  <a:cubicBezTo>
                    <a:pt x="1219200" y="431800"/>
                    <a:pt x="1230755" y="438141"/>
                    <a:pt x="1240971" y="446314"/>
                  </a:cubicBezTo>
                  <a:cubicBezTo>
                    <a:pt x="1318539" y="508366"/>
                    <a:pt x="1194871" y="422836"/>
                    <a:pt x="1295400" y="489857"/>
                  </a:cubicBezTo>
                  <a:cubicBezTo>
                    <a:pt x="1313543" y="486228"/>
                    <a:pt x="1331488" y="481416"/>
                    <a:pt x="1349828" y="478971"/>
                  </a:cubicBezTo>
                  <a:cubicBezTo>
                    <a:pt x="1490153" y="460261"/>
                    <a:pt x="1417782" y="481719"/>
                    <a:pt x="1491343" y="457200"/>
                  </a:cubicBezTo>
                  <a:cubicBezTo>
                    <a:pt x="1494971" y="446314"/>
                    <a:pt x="1496325" y="434382"/>
                    <a:pt x="1502228" y="424543"/>
                  </a:cubicBezTo>
                  <a:cubicBezTo>
                    <a:pt x="1510453" y="410834"/>
                    <a:pt x="1544521" y="386394"/>
                    <a:pt x="1556657" y="381000"/>
                  </a:cubicBezTo>
                  <a:cubicBezTo>
                    <a:pt x="1577628" y="371679"/>
                    <a:pt x="1621971" y="359228"/>
                    <a:pt x="1621971" y="359228"/>
                  </a:cubicBezTo>
                  <a:cubicBezTo>
                    <a:pt x="1636064" y="345135"/>
                    <a:pt x="1656785" y="321569"/>
                    <a:pt x="1676400" y="315685"/>
                  </a:cubicBezTo>
                  <a:cubicBezTo>
                    <a:pt x="1700976" y="308312"/>
                    <a:pt x="1727356" y="309390"/>
                    <a:pt x="1752600" y="304800"/>
                  </a:cubicBezTo>
                  <a:cubicBezTo>
                    <a:pt x="1767320" y="302124"/>
                    <a:pt x="1781629" y="297543"/>
                    <a:pt x="1796143" y="293914"/>
                  </a:cubicBezTo>
                  <a:cubicBezTo>
                    <a:pt x="1845878" y="260758"/>
                    <a:pt x="1819551" y="281392"/>
                    <a:pt x="1872343" y="228600"/>
                  </a:cubicBezTo>
                  <a:lnTo>
                    <a:pt x="1894114" y="206828"/>
                  </a:lnTo>
                  <a:lnTo>
                    <a:pt x="1915886" y="185057"/>
                  </a:lnTo>
                  <a:cubicBezTo>
                    <a:pt x="1904952" y="141324"/>
                    <a:pt x="1910566" y="143029"/>
                    <a:pt x="1883228" y="108857"/>
                  </a:cubicBezTo>
                  <a:cubicBezTo>
                    <a:pt x="1876817" y="100843"/>
                    <a:pt x="1870637" y="91675"/>
                    <a:pt x="1861457" y="87085"/>
                  </a:cubicBezTo>
                  <a:cubicBezTo>
                    <a:pt x="1840931" y="76822"/>
                    <a:pt x="1796143" y="65314"/>
                    <a:pt x="1796143" y="65314"/>
                  </a:cubicBezTo>
                  <a:cubicBezTo>
                    <a:pt x="1675262" y="74613"/>
                    <a:pt x="1532463" y="87085"/>
                    <a:pt x="1415143" y="87085"/>
                  </a:cubicBezTo>
                  <a:cubicBezTo>
                    <a:pt x="1208283" y="87085"/>
                    <a:pt x="1001486" y="79828"/>
                    <a:pt x="794657" y="76200"/>
                  </a:cubicBezTo>
                  <a:cubicBezTo>
                    <a:pt x="684936" y="39625"/>
                    <a:pt x="855106" y="95423"/>
                    <a:pt x="718457" y="54428"/>
                  </a:cubicBezTo>
                  <a:cubicBezTo>
                    <a:pt x="696476" y="47834"/>
                    <a:pt x="674914" y="39914"/>
                    <a:pt x="653143" y="32657"/>
                  </a:cubicBezTo>
                  <a:cubicBezTo>
                    <a:pt x="625162" y="23330"/>
                    <a:pt x="607015" y="16353"/>
                    <a:pt x="576943" y="10885"/>
                  </a:cubicBezTo>
                  <a:cubicBezTo>
                    <a:pt x="551699" y="6295"/>
                    <a:pt x="526143" y="3628"/>
                    <a:pt x="500743" y="0"/>
                  </a:cubicBezTo>
                  <a:cubicBezTo>
                    <a:pt x="442686" y="3628"/>
                    <a:pt x="384422" y="4796"/>
                    <a:pt x="326571" y="10885"/>
                  </a:cubicBezTo>
                  <a:cubicBezTo>
                    <a:pt x="267984" y="17052"/>
                    <a:pt x="313579" y="33711"/>
                    <a:pt x="250371" y="65314"/>
                  </a:cubicBezTo>
                  <a:lnTo>
                    <a:pt x="206828" y="87085"/>
                  </a:lnTo>
                  <a:cubicBezTo>
                    <a:pt x="134049" y="79808"/>
                    <a:pt x="117621" y="86238"/>
                    <a:pt x="65314" y="65314"/>
                  </a:cubicBezTo>
                  <a:cubicBezTo>
                    <a:pt x="57781" y="62301"/>
                    <a:pt x="10886" y="65314"/>
                    <a:pt x="0" y="65314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  <a:effectLst/>
            <a:extLst>
              <a:ext uri="{91240B29-F687-4f45-9708-019B960494DF}">
                <a14:hiddenLine xmlns:a14="http://schemas.microsoft.com/office/drawing/2010/main" xmlns="" w="25400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2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3668486" y="4702629"/>
              <a:ext cx="402772" cy="1850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  <a:extLst>
              <a:ext uri="{91240B29-F687-4f45-9708-019B960494DF}">
                <a14:hiddenLine xmlns:a14="http://schemas.microsoft.com/office/drawing/2010/main" xmlns="" w="25400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2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44281" y="4979748"/>
            <a:ext cx="1652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111037"/>
                </a:solidFill>
                <a:latin typeface="+mj-lt"/>
              </a:rPr>
              <a:t>The Real World</a:t>
            </a:r>
            <a:endParaRPr lang="en-US" sz="1800" dirty="0">
              <a:solidFill>
                <a:srgbClr val="111037"/>
              </a:solidFill>
              <a:latin typeface="+mj-lt"/>
            </a:endParaRPr>
          </a:p>
        </p:txBody>
      </p:sp>
      <p:cxnSp>
        <p:nvCxnSpPr>
          <p:cNvPr id="11" name="Straight Connector 10"/>
          <p:cNvCxnSpPr/>
          <p:nvPr/>
        </p:nvCxnSpPr>
        <p:spPr bwMode="auto">
          <a:xfrm flipV="1">
            <a:off x="2917371" y="1666754"/>
            <a:ext cx="1306286" cy="1962228"/>
          </a:xfrm>
          <a:prstGeom prst="line">
            <a:avLst/>
          </a:prstGeom>
          <a:ln>
            <a:solidFill>
              <a:schemeClr val="tx2"/>
            </a:solidFill>
          </a:ln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 bwMode="auto">
          <a:xfrm>
            <a:off x="2626853" y="5164414"/>
            <a:ext cx="1596804" cy="856170"/>
          </a:xfrm>
          <a:prstGeom prst="line">
            <a:avLst/>
          </a:prstGeom>
          <a:ln>
            <a:solidFill>
              <a:schemeClr val="tx2"/>
            </a:solidFill>
          </a:ln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Title 1"/>
          <p:cNvSpPr txBox="1">
            <a:spLocks/>
          </p:cNvSpPr>
          <p:nvPr/>
        </p:nvSpPr>
        <p:spPr>
          <a:xfrm>
            <a:off x="-202179" y="959089"/>
            <a:ext cx="5057207" cy="98394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+mj-lt"/>
                <a:ea typeface="+mj-ea"/>
                <a:cs typeface="+mj-cs"/>
                <a:sym typeface="Franklin Gothic Demi Cond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5pPr>
            <a:lvl6pPr marL="321457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6pPr>
            <a:lvl7pPr marL="642915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7pPr>
            <a:lvl8pPr marL="964372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8pPr>
            <a:lvl9pPr marL="1285829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9pPr>
          </a:lstStyle>
          <a:p>
            <a:pPr defTabSz="914400"/>
            <a:r>
              <a:rPr lang="en-US" sz="3600" kern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Geographic Information System (GIS)</a:t>
            </a:r>
          </a:p>
        </p:txBody>
      </p:sp>
    </p:spTree>
    <p:extLst>
      <p:ext uri="{BB962C8B-B14F-4D97-AF65-F5344CB8AC3E}">
        <p14:creationId xmlns:p14="http://schemas.microsoft.com/office/powerpoint/2010/main" val="136843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907" y="1136736"/>
            <a:ext cx="8400604" cy="894952"/>
          </a:xfrm>
        </p:spPr>
        <p:txBody>
          <a:bodyPr/>
          <a:lstStyle/>
          <a:p>
            <a:r>
              <a:rPr lang="en-US" dirty="0" smtClean="0">
                <a:latin typeface="Franklin Gothic Demi Cond" panose="020B0706030402020204" pitchFamily="34" charset="0"/>
              </a:rPr>
              <a:t>DEMO: CT ECO Map Catalog &amp; Viewers</a:t>
            </a:r>
            <a:endParaRPr lang="en-US" dirty="0">
              <a:latin typeface="Franklin Gothic Demi Cond" panose="020B07060304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78" y="2151530"/>
            <a:ext cx="4212136" cy="40018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79263" y="2604327"/>
            <a:ext cx="3909845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http://cteco.uconn.edu</a:t>
            </a:r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7956" y="3377874"/>
            <a:ext cx="1785097" cy="13662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723" y="2441986"/>
            <a:ext cx="3776158" cy="262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1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04093"/>
            <a:ext cx="9144000" cy="7129294"/>
          </a:xfrm>
          <a:prstGeom prst="rect">
            <a:avLst/>
          </a:prstGeom>
        </p:spPr>
      </p:pic>
      <p:sp>
        <p:nvSpPr>
          <p:cNvPr id="19" name="Title 1"/>
          <p:cNvSpPr txBox="1">
            <a:spLocks/>
          </p:cNvSpPr>
          <p:nvPr/>
        </p:nvSpPr>
        <p:spPr>
          <a:xfrm>
            <a:off x="671442" y="1740647"/>
            <a:ext cx="7801115" cy="98394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+mj-lt"/>
                <a:ea typeface="+mj-ea"/>
                <a:cs typeface="+mj-cs"/>
                <a:sym typeface="Franklin Gothic Demi Cond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5pPr>
            <a:lvl6pPr marL="321457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6pPr>
            <a:lvl7pPr marL="642915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7pPr>
            <a:lvl8pPr marL="964372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8pPr>
            <a:lvl9pPr marL="1285829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9pPr>
          </a:lstStyle>
          <a:p>
            <a:pPr defTabSz="914400"/>
            <a:r>
              <a:rPr lang="en-US" sz="5400" kern="0" dirty="0" smtClean="0">
                <a:solidFill>
                  <a:schemeClr val="bg1"/>
                </a:solidFill>
              </a:rPr>
              <a:t>“We now live in an information ecosystem. It’s amazing. It’s cutting edge. It’s changing the world.”</a:t>
            </a:r>
            <a:endParaRPr lang="en-US" sz="5400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8509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504" y="957641"/>
            <a:ext cx="8400604" cy="894952"/>
          </a:xfrm>
        </p:spPr>
        <p:txBody>
          <a:bodyPr/>
          <a:lstStyle/>
          <a:p>
            <a:r>
              <a:rPr lang="en-US" dirty="0" smtClean="0">
                <a:latin typeface="Franklin Gothic Demi Cond" panose="020B0706030402020204" pitchFamily="34" charset="0"/>
              </a:rPr>
              <a:t>Geospatial Science in Your Classroom</a:t>
            </a:r>
            <a:endParaRPr lang="en-US" dirty="0">
              <a:latin typeface="Franklin Gothic Demi Cond" panose="020B07060304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487" y="3517974"/>
            <a:ext cx="3692621" cy="31117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65" y="1730405"/>
            <a:ext cx="4608622" cy="307241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08976" y="527021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800" i="1" dirty="0">
                <a:solidFill>
                  <a:srgbClr val="082C53"/>
                </a:solidFill>
              </a:rPr>
              <a:t>“The application of GIS is limited only by the imagination of those who use it</a:t>
            </a:r>
            <a:r>
              <a:rPr lang="en-US" sz="1800" i="1" dirty="0" smtClean="0">
                <a:solidFill>
                  <a:srgbClr val="082C53"/>
                </a:solidFill>
              </a:rPr>
              <a:t>”. </a:t>
            </a:r>
          </a:p>
          <a:p>
            <a:r>
              <a:rPr lang="en-US" sz="1800" i="1" dirty="0">
                <a:solidFill>
                  <a:srgbClr val="082C53"/>
                </a:solidFill>
              </a:rPr>
              <a:t> </a:t>
            </a:r>
            <a:r>
              <a:rPr lang="en-US" sz="1200" i="1" dirty="0" smtClean="0">
                <a:solidFill>
                  <a:srgbClr val="082C53"/>
                </a:solidFill>
              </a:rPr>
              <a:t>– Jack </a:t>
            </a:r>
            <a:r>
              <a:rPr lang="en-US" sz="1200" i="1" dirty="0" err="1" smtClean="0">
                <a:solidFill>
                  <a:srgbClr val="082C53"/>
                </a:solidFill>
              </a:rPr>
              <a:t>Dangermond</a:t>
            </a:r>
            <a:r>
              <a:rPr lang="en-US" sz="1200" i="1" dirty="0" smtClean="0">
                <a:solidFill>
                  <a:srgbClr val="082C53"/>
                </a:solidFill>
              </a:rPr>
              <a:t>, Esri</a:t>
            </a:r>
            <a:endParaRPr lang="en-US" sz="1200" dirty="0">
              <a:solidFill>
                <a:srgbClr val="082C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40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227" y="1541411"/>
            <a:ext cx="3179402" cy="26248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4430" y="1445940"/>
            <a:ext cx="6226629" cy="5098023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749968" y="1669150"/>
            <a:ext cx="3205842" cy="98394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+mj-lt"/>
                <a:ea typeface="+mj-ea"/>
                <a:cs typeface="+mj-cs"/>
                <a:sym typeface="Franklin Gothic Demi Cond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5pPr>
            <a:lvl6pPr marL="321457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6pPr>
            <a:lvl7pPr marL="642915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7pPr>
            <a:lvl8pPr marL="964372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8pPr>
            <a:lvl9pPr marL="1285829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9pPr>
          </a:lstStyle>
          <a:p>
            <a:pPr algn="l" defTabSz="914400"/>
            <a:endParaRPr lang="en-US" sz="2600" u="sng" kern="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-54430" y="4660734"/>
            <a:ext cx="2438400" cy="18832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3" y="4474392"/>
            <a:ext cx="1045026" cy="19111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9565" y="4691236"/>
            <a:ext cx="1066803" cy="1694331"/>
          </a:xfrm>
          <a:prstGeom prst="rect">
            <a:avLst/>
          </a:prstGeom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0" y="852484"/>
            <a:ext cx="8839199" cy="98394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+mj-lt"/>
                <a:ea typeface="+mj-ea"/>
                <a:cs typeface="+mj-cs"/>
                <a:sym typeface="Franklin Gothic Demi Cond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5pPr>
            <a:lvl6pPr marL="321457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6pPr>
            <a:lvl7pPr marL="642915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7pPr>
            <a:lvl8pPr marL="964372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8pPr>
            <a:lvl9pPr marL="1285829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9pPr>
          </a:lstStyle>
          <a:p>
            <a:pPr defTabSz="914400"/>
            <a:r>
              <a:rPr lang="en-US" sz="4400" kern="0" dirty="0" smtClean="0">
                <a:solidFill>
                  <a:srgbClr val="111037"/>
                </a:solidFill>
              </a:rPr>
              <a:t>Your TPL Toolbox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8918" y="1782263"/>
            <a:ext cx="2858211" cy="162911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8135" y="4534807"/>
            <a:ext cx="2525494" cy="20850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5081" y="4715243"/>
            <a:ext cx="2085584" cy="13223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408" y="1782263"/>
            <a:ext cx="1595361" cy="159536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2848" y="1621457"/>
            <a:ext cx="2281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CCL Story Map</a:t>
            </a:r>
            <a:endParaRPr lang="en-US" sz="12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576348" y="1344458"/>
            <a:ext cx="2281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Wikiwatersheds</a:t>
            </a:r>
            <a:endParaRPr lang="en-US" sz="12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32666" y="3419560"/>
            <a:ext cx="2281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CT ECO</a:t>
            </a:r>
            <a:endParaRPr lang="en-US" sz="12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12068" y="4348026"/>
            <a:ext cx="2281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Low Impact Development Atlas</a:t>
            </a:r>
            <a:endParaRPr lang="en-US" sz="12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34093" y="6326266"/>
            <a:ext cx="2281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Smartphone Apps</a:t>
            </a:r>
            <a:endParaRPr lang="en-US" sz="12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09205" y="4891765"/>
            <a:ext cx="856097" cy="1290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39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867" y="828851"/>
            <a:ext cx="8400604" cy="894952"/>
          </a:xfrm>
        </p:spPr>
        <p:txBody>
          <a:bodyPr/>
          <a:lstStyle/>
          <a:p>
            <a:r>
              <a:rPr lang="en-US" dirty="0" smtClean="0">
                <a:latin typeface="Franklin Gothic Demi Cond" panose="020B0706030402020204" pitchFamily="34" charset="0"/>
              </a:rPr>
              <a:t>Hands-on Activity: CT ECO </a:t>
            </a:r>
            <a:r>
              <a:rPr lang="en-US" dirty="0" err="1" smtClean="0">
                <a:latin typeface="Franklin Gothic Demi Cond" panose="020B0706030402020204" pitchFamily="34" charset="0"/>
              </a:rPr>
              <a:t>Mapbook</a:t>
            </a:r>
            <a:endParaRPr lang="en-US" dirty="0">
              <a:latin typeface="Franklin Gothic Demi Cond" panose="020B07060304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867" y="1480408"/>
            <a:ext cx="2911092" cy="379508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571" y="1780422"/>
            <a:ext cx="2918713" cy="377984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2347" y="2176068"/>
            <a:ext cx="2933954" cy="381033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0027" y="2547693"/>
            <a:ext cx="2918713" cy="379508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6126" y="2904077"/>
            <a:ext cx="2926334" cy="381033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654402" y="1782846"/>
            <a:ext cx="3329800" cy="3178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0046" tIns="65023" rIns="130046" bIns="65023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sz="2200" dirty="0" smtClean="0">
                <a:solidFill>
                  <a:srgbClr val="111037"/>
                </a:solidFill>
                <a:latin typeface="+mj-lt"/>
              </a:rPr>
              <a:t>Create your own map book (PPT) to showcase your school or town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sz="2200" dirty="0" smtClean="0">
                <a:solidFill>
                  <a:srgbClr val="111037"/>
                </a:solidFill>
                <a:latin typeface="+mj-lt"/>
              </a:rPr>
              <a:t>Use CT ECO maps and viewers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sz="2200" dirty="0" smtClean="0">
                <a:solidFill>
                  <a:srgbClr val="111037"/>
                </a:solidFill>
                <a:latin typeface="+mj-lt"/>
              </a:rPr>
              <a:t>Screenshots of water resource layers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sz="2200" dirty="0" smtClean="0">
                <a:solidFill>
                  <a:srgbClr val="111037"/>
                </a:solidFill>
                <a:latin typeface="+mj-lt"/>
              </a:rPr>
              <a:t>Template available on TPL website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2041" y="5074388"/>
            <a:ext cx="1774522" cy="13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691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3_Master #9">
  <a:themeElements>
    <a:clrScheme name="Custom 1">
      <a:dk1>
        <a:srgbClr val="FFFFFF"/>
      </a:dk1>
      <a:lt1>
        <a:srgbClr val="FFFFFF"/>
      </a:lt1>
      <a:dk2>
        <a:srgbClr val="000000"/>
      </a:dk2>
      <a:lt2>
        <a:srgbClr val="808080"/>
      </a:lt2>
      <a:accent1>
        <a:srgbClr val="008EB4"/>
      </a:accent1>
      <a:accent2>
        <a:srgbClr val="333399"/>
      </a:accent2>
      <a:accent3>
        <a:srgbClr val="FFFFFF"/>
      </a:accent3>
      <a:accent4>
        <a:srgbClr val="DADADA"/>
      </a:accent4>
      <a:accent5>
        <a:srgbClr val="AAC6D6"/>
      </a:accent5>
      <a:accent6>
        <a:srgbClr val="2D2D8A"/>
      </a:accent6>
      <a:hlink>
        <a:srgbClr val="009999"/>
      </a:hlink>
      <a:folHlink>
        <a:srgbClr val="99CC00"/>
      </a:folHlink>
    </a:clrScheme>
    <a:fontScheme name="Master #9">
      <a:majorFont>
        <a:latin typeface="Franklin Gothic Demi Cond"/>
        <a:ea typeface="ヒラギノ角ゴ ProN W6"/>
        <a:cs typeface="ヒラギノ角ゴ ProN W6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Master #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4928</TotalTime>
  <Words>670</Words>
  <Application>Microsoft Office PowerPoint</Application>
  <PresentationFormat>On-screen Show (4:3)</PresentationFormat>
  <Paragraphs>105</Paragraphs>
  <Slides>20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33" baseType="lpstr">
      <vt:lpstr>Arial</vt:lpstr>
      <vt:lpstr>Calibri</vt:lpstr>
      <vt:lpstr>Calibri Light</vt:lpstr>
      <vt:lpstr>Courier New</vt:lpstr>
      <vt:lpstr>Franklin Gothic Demi Cond</vt:lpstr>
      <vt:lpstr>Franklin Gothic Medium</vt:lpstr>
      <vt:lpstr>Franklin Gothic Medium Regular</vt:lpstr>
      <vt:lpstr>Gill Sans</vt:lpstr>
      <vt:lpstr>Wingdings</vt:lpstr>
      <vt:lpstr>ヒラギノ角ゴ ProN W3</vt:lpstr>
      <vt:lpstr>ヒラギノ角ゴ ProN W6</vt:lpstr>
      <vt:lpstr>3_Master #9</vt:lpstr>
      <vt:lpstr>Office Theme</vt:lpstr>
      <vt:lpstr>PowerPoint Presentation</vt:lpstr>
      <vt:lpstr>PowerPoint Presentation</vt:lpstr>
      <vt:lpstr>Connecticut Environmental Conditions Online (CT ECO)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DEMO: CT ECO Imagery &amp; Elevation Viewers</vt:lpstr>
      <vt:lpstr>PowerPoint Presentation</vt:lpstr>
      <vt:lpstr>PowerPoint Presentation</vt:lpstr>
      <vt:lpstr>PowerPoint Presentation</vt:lpstr>
      <vt:lpstr>PowerPoint Presentation</vt:lpstr>
      <vt:lpstr>DEMO: CT ECO Fish Viewer</vt:lpstr>
      <vt:lpstr>PowerPoint Presentation</vt:lpstr>
      <vt:lpstr>DEMO: CT ECO Map Catalog &amp; Viewers</vt:lpstr>
      <vt:lpstr>PowerPoint Presentation</vt:lpstr>
      <vt:lpstr>Geospatial Science in Your Classroom</vt:lpstr>
      <vt:lpstr>PowerPoint Presentation</vt:lpstr>
      <vt:lpstr>Hands-on Activity: CT ECO Mapbook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Arnold Jr, Chester</dc:creator>
  <cp:lastModifiedBy>Chadwick, Cary</cp:lastModifiedBy>
  <cp:revision>234</cp:revision>
  <cp:lastPrinted>2017-03-10T17:55:24Z</cp:lastPrinted>
  <dcterms:created xsi:type="dcterms:W3CDTF">2017-02-28T19:24:51Z</dcterms:created>
  <dcterms:modified xsi:type="dcterms:W3CDTF">2018-08-02T16:02:25Z</dcterms:modified>
</cp:coreProperties>
</file>